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98" r:id="rId11"/>
    <p:sldId id="297" r:id="rId12"/>
    <p:sldId id="268" r:id="rId13"/>
    <p:sldId id="264" r:id="rId14"/>
    <p:sldId id="265" r:id="rId15"/>
    <p:sldId id="266" r:id="rId16"/>
    <p:sldId id="272" r:id="rId17"/>
    <p:sldId id="270" r:id="rId18"/>
    <p:sldId id="296" r:id="rId19"/>
    <p:sldId id="299" r:id="rId20"/>
    <p:sldId id="300" r:id="rId21"/>
    <p:sldId id="301" r:id="rId22"/>
    <p:sldId id="302" r:id="rId23"/>
    <p:sldId id="29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03F96CA-AD59-4A2B-B971-020F3AAB46D6}" type="datetimeFigureOut">
              <a:rPr lang="en-US" smtClean="0"/>
              <a:pPr/>
              <a:t>2/26/2016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98D9D9C-473C-4A37-B29B-79BF03B4E6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TANGGAL </a:t>
            </a:r>
            <a:r>
              <a:rPr lang="id-ID" sz="3600" dirty="0" smtClean="0"/>
              <a:t>24 PEBRUARI </a:t>
            </a:r>
            <a:r>
              <a:rPr lang="en-US" sz="3600" dirty="0" smtClean="0"/>
              <a:t>201</a:t>
            </a:r>
            <a:r>
              <a:rPr lang="id-ID" sz="3600" dirty="0" smtClean="0"/>
              <a:t>6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PEMBEKALAN </a:t>
            </a:r>
            <a:r>
              <a:rPr lang="id-ID" sz="4800" dirty="0" smtClean="0"/>
              <a:t>K</a:t>
            </a:r>
            <a:r>
              <a:rPr lang="en-US" sz="4800" dirty="0" smtClean="0"/>
              <a:t>PL II</a:t>
            </a:r>
            <a:endParaRPr lang="en-US" sz="4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TAGIHAN KPL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200" dirty="0" smtClean="0"/>
              <a:t>P</a:t>
            </a:r>
            <a:r>
              <a:rPr lang="id-ID" sz="2200" dirty="0" smtClean="0"/>
              <a:t>rosedur </a:t>
            </a:r>
            <a:r>
              <a:rPr lang="en-US" sz="2200" dirty="0" err="1" smtClean="0"/>
              <a:t>pengumpulan</a:t>
            </a:r>
            <a:r>
              <a:rPr lang="en-US" sz="2200" dirty="0" smtClean="0"/>
              <a:t> </a:t>
            </a:r>
            <a:r>
              <a:rPr lang="en-US" sz="2200" dirty="0" err="1" smtClean="0"/>
              <a:t>tagihan</a:t>
            </a:r>
            <a:r>
              <a:rPr lang="id-ID" sz="2200" dirty="0" smtClean="0"/>
              <a:t>.</a:t>
            </a:r>
            <a:endParaRPr lang="en-US" sz="2200" dirty="0" smtClean="0"/>
          </a:p>
          <a:p>
            <a:pPr lvl="0"/>
            <a:r>
              <a:rPr lang="id-ID" sz="2200" dirty="0" smtClean="0"/>
              <a:t>Untuk Guru Pamong: dikumpulkan dalam bentuk hard copy dengan jilid sampul masing-masing warna sesuai fakultas masing-masing</a:t>
            </a:r>
            <a:r>
              <a:rPr lang="en-US" sz="2200" dirty="0" smtClean="0"/>
              <a:t> (</a:t>
            </a:r>
            <a:r>
              <a:rPr lang="en-US" sz="2200" dirty="0" err="1" smtClean="0"/>
              <a:t>Dikumpulkan</a:t>
            </a:r>
            <a:r>
              <a:rPr lang="en-US" sz="2200" dirty="0" smtClean="0"/>
              <a:t> </a:t>
            </a:r>
            <a:r>
              <a:rPr lang="id-ID" sz="2200" dirty="0" smtClean="0"/>
              <a:t>saat</a:t>
            </a:r>
            <a:r>
              <a:rPr lang="en-US" sz="2200" dirty="0" smtClean="0"/>
              <a:t> KPL </a:t>
            </a:r>
            <a:r>
              <a:rPr lang="en-US" sz="2200" dirty="0" err="1" smtClean="0"/>
              <a:t>Berakhir</a:t>
            </a:r>
            <a:r>
              <a:rPr lang="en-US" sz="2200" dirty="0" smtClean="0"/>
              <a:t>)</a:t>
            </a:r>
          </a:p>
          <a:p>
            <a:pPr lvl="0"/>
            <a:r>
              <a:rPr lang="id-ID" sz="2200" dirty="0" smtClean="0"/>
              <a:t>Untuk Dosen Pembimbing: dikumpulkan dalam bentuk soft file dikemas dalam CD</a:t>
            </a:r>
            <a:r>
              <a:rPr lang="en-US" sz="2200" dirty="0" smtClean="0"/>
              <a:t> (1 CD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mhs</a:t>
            </a:r>
            <a:r>
              <a:rPr lang="en-US" sz="2200" dirty="0" smtClean="0"/>
              <a:t> </a:t>
            </a:r>
            <a:r>
              <a:rPr lang="en-US" sz="2200" dirty="0" err="1" smtClean="0"/>
              <a:t>bimbingan</a:t>
            </a:r>
            <a:r>
              <a:rPr lang="en-US" sz="2200" dirty="0" smtClean="0"/>
              <a:t> KPL)</a:t>
            </a:r>
          </a:p>
          <a:p>
            <a:pPr lvl="0"/>
            <a:r>
              <a:rPr lang="id-ID" sz="2200" dirty="0" smtClean="0"/>
              <a:t>Untuk P4L dikumpulkan dalam bentuk soft file dikemas dalam CD</a:t>
            </a:r>
            <a:r>
              <a:rPr lang="en-US" sz="2200" dirty="0" smtClean="0"/>
              <a:t> (1 CD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semua</a:t>
            </a:r>
            <a:r>
              <a:rPr lang="en-US" sz="2200" dirty="0" smtClean="0"/>
              <a:t> </a:t>
            </a:r>
            <a:r>
              <a:rPr lang="en-US" sz="2200" dirty="0" err="1" smtClean="0"/>
              <a:t>mhs</a:t>
            </a:r>
            <a:r>
              <a:rPr lang="en-US" sz="2200" dirty="0" smtClean="0"/>
              <a:t> KPL di </a:t>
            </a:r>
            <a:r>
              <a:rPr lang="en-US" sz="2200" dirty="0" err="1" smtClean="0"/>
              <a:t>sekolah</a:t>
            </a:r>
            <a:r>
              <a:rPr lang="en-US" sz="2200" dirty="0" smtClean="0"/>
              <a:t>)</a:t>
            </a:r>
          </a:p>
          <a:p>
            <a:pPr>
              <a:buNone/>
            </a:pPr>
            <a:r>
              <a:rPr lang="en-US" sz="2200" dirty="0" smtClean="0"/>
              <a:t>	</a:t>
            </a:r>
            <a:r>
              <a:rPr lang="en-US" sz="2200" dirty="0" err="1" smtClean="0"/>
              <a:t>Untuk</a:t>
            </a:r>
            <a:r>
              <a:rPr lang="en-US" sz="2200" dirty="0" smtClean="0"/>
              <a:t> DP </a:t>
            </a:r>
            <a:r>
              <a:rPr lang="en-US" sz="2200" dirty="0" err="1" smtClean="0"/>
              <a:t>dan</a:t>
            </a:r>
            <a:r>
              <a:rPr lang="en-US" sz="2200" dirty="0" smtClean="0"/>
              <a:t> P4L </a:t>
            </a:r>
            <a:r>
              <a:rPr lang="en-US" sz="2200" dirty="0" err="1" smtClean="0"/>
              <a:t>dikumpulkan</a:t>
            </a:r>
            <a:r>
              <a:rPr lang="en-US" sz="2200" dirty="0" smtClean="0"/>
              <a:t> 1 </a:t>
            </a:r>
            <a:r>
              <a:rPr lang="en-US" sz="2200" dirty="0" err="1" smtClean="0"/>
              <a:t>minggu</a:t>
            </a:r>
            <a:r>
              <a:rPr lang="en-US" sz="2200" dirty="0" smtClean="0"/>
              <a:t> </a:t>
            </a:r>
            <a:r>
              <a:rPr lang="en-US" sz="2200" dirty="0" err="1" smtClean="0"/>
              <a:t>setelah</a:t>
            </a:r>
            <a:r>
              <a:rPr lang="en-US" sz="2200" dirty="0" smtClean="0"/>
              <a:t> </a:t>
            </a:r>
            <a:r>
              <a:rPr lang="en-US" sz="2200" dirty="0" err="1" smtClean="0"/>
              <a:t>selesai</a:t>
            </a:r>
            <a:r>
              <a:rPr lang="en-US" sz="2200" dirty="0" smtClean="0"/>
              <a:t> KPL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753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CACATAN PENTING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65125" indent="-282575">
              <a:spcBef>
                <a:spcPct val="0"/>
              </a:spcBef>
              <a:buFont typeface="Wingdings" pitchFamily="2" charset="2"/>
              <a:buChar char="v"/>
              <a:tabLst>
                <a:tab pos="3889375" algn="l"/>
              </a:tabLst>
            </a:pPr>
            <a:r>
              <a:rPr lang="id-ID" dirty="0" smtClean="0"/>
              <a:t>Mahasiswa wajib di sekolah sesuai jadwal sekolah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libur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id-ID" dirty="0" smtClean="0"/>
              <a:t>sekolah libur)</a:t>
            </a:r>
            <a:r>
              <a:rPr lang="en-US" dirty="0" smtClean="0"/>
              <a:t>.</a:t>
            </a:r>
          </a:p>
          <a:p>
            <a:pPr marL="365125" indent="-282575">
              <a:spcBef>
                <a:spcPct val="0"/>
              </a:spcBef>
              <a:buFont typeface="Wingdings" pitchFamily="2" charset="2"/>
              <a:buChar char="v"/>
              <a:tabLst>
                <a:tab pos="3889375" algn="l"/>
              </a:tabLst>
            </a:pP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id-ID" dirty="0" smtClean="0"/>
              <a:t>ada 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id-ID" dirty="0" smtClean="0"/>
              <a:t>di kampus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KRS</a:t>
            </a:r>
          </a:p>
          <a:p>
            <a:pPr marL="365125" indent="-282575">
              <a:spcBef>
                <a:spcPct val="0"/>
              </a:spcBef>
              <a:buFont typeface="Wingdings" pitchFamily="2" charset="2"/>
              <a:buChar char="v"/>
              <a:tabLst>
                <a:tab pos="3889375" algn="l"/>
              </a:tabLst>
            </a:pP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,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P4L </a:t>
            </a:r>
            <a:r>
              <a:rPr lang="en-US" dirty="0" smtClean="0"/>
              <a:t>LP3</a:t>
            </a:r>
          </a:p>
          <a:p>
            <a:pPr marL="365125" indent="-282575">
              <a:spcBef>
                <a:spcPct val="0"/>
              </a:spcBef>
              <a:buFont typeface="Wingdings" pitchFamily="2" charset="2"/>
              <a:buChar char="v"/>
              <a:tabLst>
                <a:tab pos="3889375" algn="l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KPL </a:t>
            </a:r>
            <a:r>
              <a:rPr lang="en-US" dirty="0" err="1" smtClean="0">
                <a:solidFill>
                  <a:srgbClr val="FF0000"/>
                </a:solidFill>
              </a:rPr>
              <a:t>mahasiswa</a:t>
            </a:r>
            <a:r>
              <a:rPr lang="en-US" dirty="0" smtClean="0">
                <a:solidFill>
                  <a:srgbClr val="FF0000"/>
                </a:solidFill>
              </a:rPr>
              <a:t> “RENDAH” </a:t>
            </a:r>
            <a:r>
              <a:rPr lang="en-US" dirty="0" err="1" smtClean="0">
                <a:solidFill>
                  <a:srgbClr val="FF0000"/>
                </a:solidFill>
              </a:rPr>
              <a:t>kemungkinan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disebabkan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oleh</a:t>
            </a:r>
            <a:r>
              <a:rPr lang="en-US" dirty="0" smtClean="0">
                <a:solidFill>
                  <a:srgbClr val="FF0000"/>
                </a:solidFill>
              </a:rPr>
              <a:t>:</a:t>
            </a:r>
          </a:p>
          <a:p>
            <a:pPr marL="996950" lvl="1" indent="-514350">
              <a:spcBef>
                <a:spcPct val="0"/>
              </a:spcBef>
              <a:buFont typeface="+mj-lt"/>
              <a:buAutoNum type="arabicPeriod"/>
              <a:tabLst>
                <a:tab pos="3889375" algn="l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Kinerja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mahasiswa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memang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tidak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baik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endParaRPr lang="en-US" dirty="0" smtClean="0">
              <a:solidFill>
                <a:srgbClr val="FF0000"/>
              </a:solidFill>
            </a:endParaRPr>
          </a:p>
          <a:p>
            <a:pPr marL="996950" lvl="1" indent="-514350">
              <a:spcBef>
                <a:spcPct val="0"/>
              </a:spcBef>
              <a:buFont typeface="+mj-lt"/>
              <a:buAutoNum type="arabicPeriod"/>
              <a:tabLst>
                <a:tab pos="3889375" algn="l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KPL I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nilai</a:t>
            </a:r>
            <a:r>
              <a:rPr lang="en-US" dirty="0" smtClean="0">
                <a:solidFill>
                  <a:srgbClr val="FF0000"/>
                </a:solidFill>
              </a:rPr>
              <a:t> KPL II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dosen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sekolah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belum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dientry</a:t>
            </a:r>
            <a:r>
              <a:rPr lang="en-US" dirty="0">
                <a:solidFill>
                  <a:srgbClr val="FF0000"/>
                </a:solidFill>
              </a:rPr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siakad</a:t>
            </a:r>
            <a:r>
              <a:rPr lang="en-US" dirty="0" smtClean="0">
                <a:solidFill>
                  <a:srgbClr val="FF0000"/>
                </a:solidFill>
              </a:rPr>
              <a:t> UM</a:t>
            </a:r>
          </a:p>
          <a:p>
            <a:pPr marL="482600" lvl="1" indent="0">
              <a:spcBef>
                <a:spcPct val="0"/>
              </a:spcBef>
              <a:buNone/>
              <a:tabLst>
                <a:tab pos="3889375" algn="l"/>
              </a:tabLst>
            </a:pPr>
            <a:r>
              <a:rPr lang="en-US" dirty="0" err="1" smtClean="0">
                <a:solidFill>
                  <a:srgbClr val="FF0000"/>
                </a:solidFill>
              </a:rPr>
              <a:t>Jika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kemungkinan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ke</a:t>
            </a:r>
            <a:r>
              <a:rPr lang="en-US" dirty="0" smtClean="0">
                <a:solidFill>
                  <a:srgbClr val="0070C0"/>
                </a:solidFill>
              </a:rPr>
              <a:t> 2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terjadi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mahasiswa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menelusuri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DP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Koordinator</a:t>
            </a:r>
            <a:r>
              <a:rPr lang="en-US" dirty="0" smtClean="0">
                <a:solidFill>
                  <a:srgbClr val="FF0000"/>
                </a:solidFill>
              </a:rPr>
              <a:t> KPL di </a:t>
            </a:r>
            <a:r>
              <a:rPr lang="en-US" dirty="0" err="1" smtClean="0">
                <a:solidFill>
                  <a:srgbClr val="FF0000"/>
                </a:solidFill>
              </a:rPr>
              <a:t>sekolah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atau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konfirmasi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Dosen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Pengembang</a:t>
            </a:r>
            <a:r>
              <a:rPr lang="en-US" dirty="0" smtClean="0">
                <a:solidFill>
                  <a:srgbClr val="FF0000"/>
                </a:solidFill>
              </a:rPr>
              <a:t> KPL di </a:t>
            </a:r>
            <a:r>
              <a:rPr lang="en-US" dirty="0" err="1" smtClean="0">
                <a:solidFill>
                  <a:srgbClr val="FF0000"/>
                </a:solidFill>
              </a:rPr>
              <a:t>Fakultas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ASPEK SIKAP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Sikap mahasiswa KPL adalah kecenderungan </a:t>
            </a:r>
            <a:r>
              <a:rPr lang="id-ID" dirty="0" smtClean="0">
                <a:solidFill>
                  <a:srgbClr val="FF0000"/>
                </a:solidFill>
              </a:rPr>
              <a:t>tingkah laku </a:t>
            </a:r>
            <a:r>
              <a:rPr lang="id-ID" dirty="0" smtClean="0"/>
              <a:t>yang tetap berupa </a:t>
            </a:r>
            <a:r>
              <a:rPr lang="id-ID" dirty="0" smtClean="0">
                <a:solidFill>
                  <a:srgbClr val="FF0000"/>
                </a:solidFill>
              </a:rPr>
              <a:t>tutur kata dan penampilan diri </a:t>
            </a:r>
            <a:r>
              <a:rPr lang="id-ID" dirty="0" smtClean="0"/>
              <a:t>sebagai calon pendidik sesuai dengan Kode Etik Guru.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 KPL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d-ID" dirty="0" smtClean="0"/>
              <a:t>Tanggung Jawab 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id-ID" dirty="0" smtClean="0"/>
              <a:t>Melaksanakan tugas-tugas KPL II dari Guru Pamong dan/atau Kepala Sekolah  sesuai dengan kesepakatan bersama dengan penuh tanggung jawab.</a:t>
            </a:r>
            <a:endParaRPr lang="en-US" dirty="0" smtClean="0"/>
          </a:p>
          <a:p>
            <a:pPr lvl="0"/>
            <a:r>
              <a:rPr lang="id-ID" dirty="0" smtClean="0"/>
              <a:t>Kejujuran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Tidak melakukan manipulasi kehadiran, tidak memalsu tanda tangan, dan tidak berbohong dalam kaitannya dengan pelaksana­an tugas yang telah disepakati bersama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Tidak melakukan plagiasi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id-ID" dirty="0" smtClean="0"/>
              <a:t>dan tindakan kriminal lainnya</a:t>
            </a:r>
            <a:endParaRPr lang="en-US" dirty="0" smtClean="0"/>
          </a:p>
          <a:p>
            <a:pPr lvl="0"/>
            <a:r>
              <a:rPr lang="id-ID" dirty="0" smtClean="0"/>
              <a:t>Kedisiplinan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Hadir dalam kegiatan KPL sesuai dengan jumlah dan jam efektif yang disepakati bersama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Melaksanakan semua tata tertib dan kebiasaan umum yang berlaku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Mengajar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mengumpulkan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Sikap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 KPL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d-ID" dirty="0" smtClean="0"/>
              <a:t>Kepemimpinan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id-ID" dirty="0" smtClean="0"/>
              <a:t>Dapat bekerja sama dengan pihak-pihak terkait sesuai dengan tugas-tugas yang menjadi tanggung jawabnya.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id-ID" dirty="0" smtClean="0"/>
              <a:t>Dapat mengelola semua tugas-tugas yang menjadi tanggung jawabnya dengan benar dan sistematis.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id-ID" dirty="0" smtClean="0"/>
              <a:t>Dapat menjadi teladan bagi teman sejawat dan siswa</a:t>
            </a:r>
            <a:r>
              <a:rPr lang="en-US" dirty="0" smtClean="0"/>
              <a:t>.</a:t>
            </a:r>
          </a:p>
          <a:p>
            <a:pPr lvl="0"/>
            <a:r>
              <a:rPr lang="id-ID" dirty="0" smtClean="0"/>
              <a:t>Kesopanan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sz="2500" dirty="0" smtClean="0"/>
              <a:t>Berpakaian</a:t>
            </a:r>
            <a:r>
              <a:rPr lang="id-ID" dirty="0" smtClean="0"/>
              <a:t> dan berhias diri secara sopan dan tidak berlebihan.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Bertutur kata secara santun.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id-ID" dirty="0" smtClean="0"/>
              <a:t>Bersikap dan berperilaku baik.</a:t>
            </a:r>
            <a:endParaRPr lang="en-US" dirty="0" smtClean="0"/>
          </a:p>
          <a:p>
            <a:pPr lvl="0"/>
            <a:r>
              <a:rPr lang="id-ID" dirty="0" smtClean="0"/>
              <a:t>Pergaulan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id-ID" dirty="0" smtClean="0"/>
              <a:t>Dapat berkomunikasi dan berinteraksi secara baik dengan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id-ID" dirty="0" smtClean="0"/>
              <a:t>semua unsur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pPr lvl="1">
              <a:buFont typeface="Wingdings" pitchFamily="2" charset="2"/>
              <a:buChar char="q"/>
            </a:pPr>
            <a:r>
              <a:rPr lang="id-ID" dirty="0" smtClean="0"/>
              <a:t>Memiliki inisiatif untuk peduli dan empati terhadap </a:t>
            </a:r>
            <a:r>
              <a:rPr lang="en-US" dirty="0" err="1" smtClean="0"/>
              <a:t>teman</a:t>
            </a:r>
            <a:r>
              <a:rPr lang="en-US" dirty="0" smtClean="0"/>
              <a:t> </a:t>
            </a:r>
            <a:r>
              <a:rPr lang="en-US" dirty="0" err="1" smtClean="0"/>
              <a:t>sejawat</a:t>
            </a:r>
            <a:r>
              <a:rPr lang="en-US" dirty="0" smtClean="0"/>
              <a:t> </a:t>
            </a:r>
            <a:r>
              <a:rPr lang="id-ID" dirty="0" smtClean="0"/>
              <a:t>semua unsur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id-ID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096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300" b="1" cap="none" dirty="0" smtClean="0">
                <a:solidFill>
                  <a:srgbClr val="545E70"/>
                </a:solidFill>
                <a:latin typeface="Arial" pitchFamily="34" charset="0"/>
              </a:rPr>
              <a:t>SIKAP TERHADAP TATA TERTIB SEKOLAH </a:t>
            </a:r>
            <a:r>
              <a:rPr lang="en-US" sz="2400" b="1" cap="none" dirty="0" smtClean="0">
                <a:solidFill>
                  <a:srgbClr val="545E70"/>
                </a:solidFill>
                <a:latin typeface="Arial" pitchFamily="34" charset="0"/>
              </a:rPr>
              <a:t/>
            </a:r>
            <a:br>
              <a:rPr lang="en-US" sz="2400" b="1" cap="none" dirty="0" smtClean="0">
                <a:solidFill>
                  <a:srgbClr val="545E70"/>
                </a:solidFill>
                <a:latin typeface="Arial" pitchFamily="34" charset="0"/>
              </a:rPr>
            </a:br>
            <a:endParaRPr lang="id-ID" sz="2400" cap="none" dirty="0" smtClean="0">
              <a:solidFill>
                <a:srgbClr val="545E70"/>
              </a:solidFill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>
            <a:normAutofit/>
          </a:bodyPr>
          <a:lstStyle/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Melaksanakan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tata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tertib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sekolah</a:t>
            </a:r>
            <a:endParaRPr lang="en-US" sz="2000" dirty="0" smtClean="0">
              <a:latin typeface="Arial" pitchFamily="34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Berpakaian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seragam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putih</a:t>
            </a:r>
            <a:r>
              <a:rPr lang="en-US" sz="2000" dirty="0" smtClean="0">
                <a:latin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</a:rPr>
              <a:t>atasan</a:t>
            </a:r>
            <a:r>
              <a:rPr lang="en-US" sz="2000" dirty="0" smtClean="0">
                <a:latin typeface="Arial" pitchFamily="34" charset="0"/>
              </a:rPr>
              <a:t>) </a:t>
            </a:r>
            <a:r>
              <a:rPr lang="en-US" sz="2000" dirty="0" err="1" smtClean="0">
                <a:latin typeface="Arial" pitchFamily="34" charset="0"/>
              </a:rPr>
              <a:t>dan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hitam</a:t>
            </a:r>
            <a:r>
              <a:rPr lang="en-US" sz="2000" dirty="0" smtClean="0">
                <a:latin typeface="Arial" pitchFamily="34" charset="0"/>
              </a:rPr>
              <a:t> (</a:t>
            </a:r>
            <a:r>
              <a:rPr lang="id-ID" sz="2000" dirty="0" smtClean="0">
                <a:latin typeface="Arial" pitchFamily="34" charset="0"/>
              </a:rPr>
              <a:t>bawahan) yakni </a:t>
            </a:r>
            <a:r>
              <a:rPr lang="en-US" sz="2000" dirty="0" err="1" smtClean="0">
                <a:latin typeface="Arial" pitchFamily="34" charset="0"/>
              </a:rPr>
              <a:t>celana</a:t>
            </a:r>
            <a:r>
              <a:rPr lang="id-ID" sz="2000" dirty="0" smtClean="0">
                <a:latin typeface="Arial" pitchFamily="34" charset="0"/>
              </a:rPr>
              <a:t> untuk </a:t>
            </a:r>
            <a:r>
              <a:rPr lang="en-US" sz="2000" dirty="0" err="1" smtClean="0">
                <a:latin typeface="Arial" pitchFamily="34" charset="0"/>
              </a:rPr>
              <a:t>pria</a:t>
            </a:r>
            <a:r>
              <a:rPr lang="en-US" sz="2000" dirty="0" smtClean="0">
                <a:latin typeface="Arial" pitchFamily="34" charset="0"/>
              </a:rPr>
              <a:t>) </a:t>
            </a:r>
            <a:r>
              <a:rPr lang="id-ID" sz="2000" dirty="0" smtClean="0">
                <a:latin typeface="Arial" pitchFamily="34" charset="0"/>
              </a:rPr>
              <a:t>dan </a:t>
            </a:r>
            <a:r>
              <a:rPr lang="en-US" sz="2000" dirty="0" err="1" smtClean="0">
                <a:latin typeface="Arial" pitchFamily="34" charset="0"/>
              </a:rPr>
              <a:t>rok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</a:rPr>
              <a:t>untuk wanita</a:t>
            </a:r>
            <a:endParaRPr lang="en-US" sz="2000" dirty="0" smtClean="0">
              <a:latin typeface="Arial" pitchFamily="34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mengenakan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pakaian</a:t>
            </a:r>
            <a:r>
              <a:rPr lang="en-US" sz="2000" dirty="0" smtClean="0">
                <a:latin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</a:rPr>
              <a:t>tembus</a:t>
            </a:r>
            <a:r>
              <a:rPr lang="id-ID" sz="2000" dirty="0" smtClean="0">
                <a:latin typeface="Arial" pitchFamily="34" charset="0"/>
              </a:rPr>
              <a:t>   </a:t>
            </a:r>
            <a:r>
              <a:rPr lang="en-US" sz="2000" dirty="0" err="1" smtClean="0">
                <a:latin typeface="Arial" pitchFamily="34" charset="0"/>
              </a:rPr>
              <a:t>pandang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menonjolkan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lekuk-lekuk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tubuh</a:t>
            </a:r>
            <a:r>
              <a:rPr lang="en-US" sz="2000" dirty="0" smtClean="0">
                <a:latin typeface="Arial" pitchFamily="34" charset="0"/>
              </a:rPr>
              <a:t>.</a:t>
            </a: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menggunakan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rok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belahan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</a:rPr>
              <a:t>atas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lutut</a:t>
            </a:r>
            <a:endParaRPr lang="en-US" sz="2000" dirty="0" smtClean="0">
              <a:latin typeface="Arial" pitchFamily="34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Mengenakan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sepatu</a:t>
            </a:r>
            <a:r>
              <a:rPr lang="en-US" sz="2000" dirty="0" smtClean="0">
                <a:latin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</a:rPr>
              <a:t>bukan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sepatu</a:t>
            </a:r>
            <a:r>
              <a:rPr lang="en-US" sz="2000" dirty="0" smtClean="0">
                <a:latin typeface="Arial" pitchFamily="34" charset="0"/>
              </a:rPr>
              <a:t> sandal </a:t>
            </a:r>
            <a:r>
              <a:rPr lang="id-ID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atau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selop</a:t>
            </a:r>
            <a:r>
              <a:rPr lang="en-US" sz="2000" dirty="0" smtClean="0">
                <a:latin typeface="Arial" pitchFamily="34" charset="0"/>
              </a:rPr>
              <a:t>)</a:t>
            </a: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Rambut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disisir</a:t>
            </a:r>
            <a:r>
              <a:rPr lang="en-US" sz="2000" dirty="0" smtClean="0">
                <a:latin typeface="Arial" pitchFamily="34" charset="0"/>
              </a:rPr>
              <a:t>/</a:t>
            </a:r>
            <a:r>
              <a:rPr lang="en-US" sz="2000" dirty="0" err="1" smtClean="0">
                <a:latin typeface="Arial" pitchFamily="34" charset="0"/>
              </a:rPr>
              <a:t>diatur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rapi</a:t>
            </a:r>
            <a:endParaRPr lang="en-US" sz="2000" dirty="0" smtClean="0">
              <a:latin typeface="Arial" pitchFamily="34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Menjaga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kebersihan</a:t>
            </a:r>
            <a:r>
              <a:rPr lang="en-US" sz="2000" dirty="0" smtClean="0">
                <a:latin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</a:rPr>
              <a:t>pakaian</a:t>
            </a:r>
            <a:r>
              <a:rPr lang="en-US" sz="2000" dirty="0" smtClean="0">
                <a:latin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</a:rPr>
              <a:t>badan</a:t>
            </a:r>
            <a:r>
              <a:rPr lang="en-US" sz="2000" dirty="0" smtClean="0">
                <a:latin typeface="Arial" pitchFamily="34" charset="0"/>
              </a:rPr>
              <a:t>)</a:t>
            </a: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berdandan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secara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mencolok</a:t>
            </a:r>
            <a:endParaRPr lang="en-US" sz="2000" dirty="0" smtClean="0">
              <a:latin typeface="Arial" pitchFamily="34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merokok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sewaktu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</a:rPr>
              <a:t>di sekolah</a:t>
            </a:r>
            <a:endParaRPr lang="en-US" sz="2000" dirty="0" smtClean="0">
              <a:latin typeface="Arial" pitchFamily="34" charset="0"/>
            </a:endParaRPr>
          </a:p>
          <a:p>
            <a:pPr eaLnBrk="1" hangingPunct="1">
              <a:buBlip>
                <a:blip r:embed="rId2"/>
              </a:buBlip>
            </a:pPr>
            <a:r>
              <a:rPr lang="en-US" sz="2000" dirty="0" err="1" smtClean="0">
                <a:latin typeface="Arial" pitchFamily="34" charset="0"/>
              </a:rPr>
              <a:t>Memanfaatkan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luang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sesuai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dengan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</a:rPr>
              <a:t>kegiatan</a:t>
            </a:r>
            <a:r>
              <a:rPr lang="en-US" sz="2000" dirty="0" smtClean="0">
                <a:latin typeface="Arial" pitchFamily="34" charset="0"/>
              </a:rPr>
              <a:t> yang </a:t>
            </a:r>
            <a:r>
              <a:rPr lang="en-US" sz="2000" dirty="0" err="1" smtClean="0">
                <a:latin typeface="Arial" pitchFamily="34" charset="0"/>
              </a:rPr>
              <a:t>berciri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akademis</a:t>
            </a:r>
            <a:r>
              <a:rPr lang="en-US" sz="2000" dirty="0" smtClean="0">
                <a:latin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</a:rPr>
              <a:t>tidak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id-ID" sz="2000" dirty="0" smtClean="0">
                <a:latin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</a:rPr>
              <a:t>nongkrong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di</a:t>
            </a:r>
            <a:r>
              <a:rPr lang="en-US" sz="2000" dirty="0" smtClean="0">
                <a:latin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</a:rPr>
              <a:t>warung</a:t>
            </a:r>
            <a:r>
              <a:rPr lang="en-US" sz="2000" dirty="0" smtClean="0">
                <a:latin typeface="Arial" pitchFamily="34" charset="0"/>
              </a:rPr>
              <a:t>)</a:t>
            </a:r>
          </a:p>
          <a:p>
            <a:pPr eaLnBrk="1" hangingPunct="1">
              <a:buFont typeface="Monotype Sorts"/>
              <a:buNone/>
            </a:pPr>
            <a:endParaRPr lang="en-US" sz="2000" b="1" dirty="0" smtClean="0">
              <a:latin typeface="Arial" pitchFamily="34" charset="0"/>
            </a:endParaRPr>
          </a:p>
          <a:p>
            <a:pPr lvl="1" eaLnBrk="1" hangingPunct="1"/>
            <a:endParaRPr lang="en-US" sz="1400" b="1" dirty="0" smtClean="0"/>
          </a:p>
          <a:p>
            <a:pPr eaLnBrk="1" hangingPunct="1"/>
            <a:endParaRPr lang="id-ID" sz="14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/>
            <a:r>
              <a:rPr lang="en-US" sz="2300" b="1" cap="none" dirty="0" smtClean="0">
                <a:solidFill>
                  <a:srgbClr val="545E70"/>
                </a:solidFill>
                <a:latin typeface="Arial" pitchFamily="34" charset="0"/>
              </a:rPr>
              <a:t>HAL-HAL YANG HARUS DIPERHATIKAN OLEH MAHASISWA KPL</a:t>
            </a:r>
            <a:br>
              <a:rPr lang="en-US" sz="2300" b="1" cap="none" dirty="0" smtClean="0">
                <a:solidFill>
                  <a:srgbClr val="545E70"/>
                </a:solidFill>
                <a:latin typeface="Arial" pitchFamily="34" charset="0"/>
              </a:rPr>
            </a:br>
            <a:endParaRPr lang="id-ID" sz="2300" cap="none" dirty="0" smtClean="0">
              <a:solidFill>
                <a:srgbClr val="545E70"/>
              </a:solidFill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458200" cy="5449888"/>
          </a:xfrm>
        </p:spPr>
        <p:txBody>
          <a:bodyPr>
            <a:normAutofit/>
          </a:bodyPr>
          <a:lstStyle/>
          <a:p>
            <a:pPr marL="293688" lvl="1" indent="-236538" eaLnBrk="1" hangingPunct="1">
              <a:lnSpc>
                <a:spcPct val="90000"/>
              </a:lnSpc>
              <a:buFont typeface="Monotype Sorts"/>
              <a:buChar char="v"/>
            </a:pPr>
            <a:r>
              <a:rPr lang="en-US" sz="2400" dirty="0" err="1" smtClean="0">
                <a:latin typeface="Arial" pitchFamily="34" charset="0"/>
              </a:rPr>
              <a:t>Mahasiswa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id-ID" sz="2400" dirty="0" smtClean="0">
                <a:latin typeface="Arial" pitchFamily="34" charset="0"/>
              </a:rPr>
              <a:t>harus </a:t>
            </a:r>
            <a:r>
              <a:rPr lang="en-US" sz="2400" dirty="0" smtClean="0">
                <a:latin typeface="Arial" pitchFamily="34" charset="0"/>
              </a:rPr>
              <a:t>men</a:t>
            </a:r>
            <a:r>
              <a:rPr lang="id-ID" sz="2400" dirty="0" smtClean="0">
                <a:latin typeface="Arial" pitchFamily="34" charset="0"/>
              </a:rPr>
              <a:t>t</a:t>
            </a:r>
            <a:r>
              <a:rPr lang="en-US" sz="2400" dirty="0" err="1" smtClean="0">
                <a:latin typeface="Arial" pitchFamily="34" charset="0"/>
              </a:rPr>
              <a:t>aati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ketentuan-ketentuan</a:t>
            </a:r>
            <a:r>
              <a:rPr lang="en-US" sz="2400" dirty="0" smtClean="0">
                <a:latin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</a:rPr>
              <a:t>ditetapkan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sekolah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marL="293688" lvl="1" indent="-236538" eaLnBrk="1" hangingPunct="1">
              <a:lnSpc>
                <a:spcPct val="90000"/>
              </a:lnSpc>
              <a:buFont typeface="Monotype Sorts"/>
              <a:buChar char="v"/>
            </a:pPr>
            <a:r>
              <a:rPr lang="en-US" sz="2400" dirty="0" err="1" smtClean="0">
                <a:latin typeface="Arial" pitchFamily="34" charset="0"/>
              </a:rPr>
              <a:t>Mahasiswa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selalu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menjaga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nama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baik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pribadi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kelompok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jurusan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fakultas</a:t>
            </a:r>
            <a:r>
              <a:rPr lang="en-US" sz="2400" dirty="0" smtClean="0">
                <a:latin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universitas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marL="293688" lvl="1" indent="-236538" eaLnBrk="1" hangingPunct="1">
              <a:lnSpc>
                <a:spcPct val="90000"/>
              </a:lnSpc>
              <a:buFont typeface="Monotype Sorts"/>
              <a:buChar char="v"/>
            </a:pPr>
            <a:r>
              <a:rPr lang="en-US" sz="2400" dirty="0" err="1" smtClean="0">
                <a:latin typeface="Arial" pitchFamily="34" charset="0"/>
              </a:rPr>
              <a:t>Izin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sekolah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sudah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dilakukan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oleh</a:t>
            </a:r>
            <a:r>
              <a:rPr lang="en-US" sz="2400" dirty="0" smtClean="0">
                <a:latin typeface="Arial" pitchFamily="34" charset="0"/>
              </a:rPr>
              <a:t> UPT KPL </a:t>
            </a:r>
            <a:r>
              <a:rPr lang="en-US" sz="2400" dirty="0" err="1" smtClean="0">
                <a:latin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saat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rapat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koordinasi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</a:rPr>
              <a:t> para </a:t>
            </a:r>
            <a:r>
              <a:rPr lang="en-US" sz="2400" dirty="0" err="1" smtClean="0">
                <a:latin typeface="Arial" pitchFamily="34" charset="0"/>
              </a:rPr>
              <a:t>kepala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sekolah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marL="293688" lvl="1" indent="-236538" eaLnBrk="1" hangingPunct="1">
              <a:lnSpc>
                <a:spcPct val="90000"/>
              </a:lnSpc>
              <a:buFont typeface="Monotype Sorts"/>
              <a:buChar char="v"/>
            </a:pPr>
            <a:r>
              <a:rPr lang="en-US" sz="2400" dirty="0" err="1" smtClean="0">
                <a:latin typeface="Arial" pitchFamily="34" charset="0"/>
              </a:rPr>
              <a:t>Acara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seremonial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pemberian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hadiah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dianjurkan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tetapi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diperbolehkan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atas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kehendak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mahasiswa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sendiri</a:t>
            </a:r>
            <a:r>
              <a:rPr lang="en-US" sz="2400" dirty="0" smtClean="0">
                <a:latin typeface="Arial" pitchFamily="34" charset="0"/>
              </a:rPr>
              <a:t>.</a:t>
            </a:r>
          </a:p>
          <a:p>
            <a:pPr marL="293688" lvl="1" indent="-236538">
              <a:lnSpc>
                <a:spcPct val="90000"/>
              </a:lnSpc>
              <a:buFont typeface="Monotype Sorts"/>
              <a:buChar char="v"/>
            </a:pPr>
            <a:r>
              <a:rPr lang="en-US" sz="2400" dirty="0" err="1" smtClean="0">
                <a:latin typeface="Arial" pitchFamily="34" charset="0"/>
              </a:rPr>
              <a:t>Memanggil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teman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panggilan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Bapak</a:t>
            </a:r>
            <a:r>
              <a:rPr lang="en-US" sz="2400" dirty="0" smtClean="0">
                <a:latin typeface="Arial" pitchFamily="34" charset="0"/>
              </a:rPr>
              <a:t>/</a:t>
            </a:r>
            <a:r>
              <a:rPr lang="en-US" sz="2400" dirty="0" err="1" smtClean="0">
                <a:latin typeface="Arial" pitchFamily="34" charset="0"/>
              </a:rPr>
              <a:t>Ibu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selama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sekolah</a:t>
            </a:r>
            <a:endParaRPr lang="en-US" sz="2400" dirty="0" smtClean="0">
              <a:latin typeface="Arial" pitchFamily="34" charset="0"/>
            </a:endParaRPr>
          </a:p>
          <a:p>
            <a:pPr marL="293688" lvl="1" indent="-236538">
              <a:lnSpc>
                <a:spcPct val="90000"/>
              </a:lnSpc>
              <a:buFont typeface="Monotype Sorts"/>
              <a:buChar char="v"/>
            </a:pPr>
            <a:r>
              <a:rPr lang="en-US" sz="2400" dirty="0" err="1" smtClean="0">
                <a:latin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pinjaman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kepada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sekolah</a:t>
            </a:r>
            <a:r>
              <a:rPr lang="en-US" sz="2400" dirty="0" smtClean="0">
                <a:latin typeface="Arial" pitchFamily="34" charset="0"/>
              </a:rPr>
              <a:t>/UPT KPL </a:t>
            </a:r>
            <a:r>
              <a:rPr lang="en-US" sz="2400" dirty="0" err="1" smtClean="0">
                <a:latin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dikembalikan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tepat</a:t>
            </a: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</a:rPr>
              <a:t>waktu</a:t>
            </a:r>
            <a:endParaRPr lang="en-US" sz="2400" dirty="0" smtClean="0">
              <a:latin typeface="Arial" pitchFamily="34" charset="0"/>
            </a:endParaRPr>
          </a:p>
          <a:p>
            <a:pPr marL="293688" lvl="1" indent="-236538" eaLnBrk="1" hangingPunct="1">
              <a:lnSpc>
                <a:spcPct val="90000"/>
              </a:lnSpc>
              <a:buFont typeface="Monotype Sorts"/>
              <a:buChar char="v"/>
            </a:pP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Manajemen kpl di sekolah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846637"/>
          </a:xfrm>
        </p:spPr>
        <p:txBody>
          <a:bodyPr>
            <a:normAutofit fontScale="77500" lnSpcReduction="20000"/>
          </a:bodyPr>
          <a:lstStyle/>
          <a:p>
            <a:r>
              <a:rPr lang="id-ID" dirty="0" smtClean="0"/>
              <a:t>KPL di sekolah dikoordinasikan oleh Koordinator KPL (“Wakakur”)</a:t>
            </a:r>
          </a:p>
          <a:p>
            <a:r>
              <a:rPr lang="id-ID" dirty="0" smtClean="0"/>
              <a:t>Di tiap sekolah ada Ketua KPL (mahasiswa)</a:t>
            </a:r>
          </a:p>
          <a:p>
            <a:r>
              <a:rPr lang="id-ID" dirty="0" smtClean="0"/>
              <a:t>Tugas Ketua KPL </a:t>
            </a:r>
          </a:p>
          <a:p>
            <a:pPr lvl="1"/>
            <a:r>
              <a:rPr lang="id-ID" dirty="0" smtClean="0"/>
              <a:t>Mengkoordinir peserta saat masuk dan pamitan ke/dari sekolah</a:t>
            </a:r>
          </a:p>
          <a:p>
            <a:pPr lvl="1"/>
            <a:r>
              <a:rPr lang="id-ID" dirty="0" smtClean="0"/>
              <a:t>Berkomunikasi dengan dosen pengantar dan dosen penjemput</a:t>
            </a:r>
          </a:p>
          <a:p>
            <a:pPr lvl="1"/>
            <a:r>
              <a:rPr lang="id-ID" dirty="0" smtClean="0"/>
              <a:t>Berkoordinasi dengan Kepsek, Koordinator KPL, dan P2PPLL</a:t>
            </a:r>
          </a:p>
          <a:p>
            <a:pPr lvl="1"/>
            <a:r>
              <a:rPr lang="id-ID" dirty="0" smtClean="0"/>
              <a:t>Memimpin dalam memecahkan berbagai masalah terkait KPL di sekolah</a:t>
            </a:r>
          </a:p>
          <a:p>
            <a:pPr lvl="1"/>
            <a:r>
              <a:rPr lang="id-ID" dirty="0" smtClean="0"/>
              <a:t>Bertanggungjawab atas presensi dosen dan mahasiswa </a:t>
            </a:r>
          </a:p>
          <a:p>
            <a:pPr lvl="1"/>
            <a:r>
              <a:rPr lang="id-ID" dirty="0" smtClean="0"/>
              <a:t>Mengkompilasi laporan KPL</a:t>
            </a:r>
          </a:p>
          <a:p>
            <a:pPr lvl="1"/>
            <a:r>
              <a:rPr lang="id-ID" dirty="0" smtClean="0"/>
              <a:t>Bertanggungjawab menyerahkan presensi dosen/mahasiswa serta laporan KPL ke LP3</a:t>
            </a:r>
          </a:p>
          <a:p>
            <a:pPr marL="0" indent="0">
              <a:buNone/>
            </a:pP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8759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Lesson learn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 smtClean="0"/>
              <a:t>Peserta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mendaftar</a:t>
            </a:r>
            <a:r>
              <a:rPr lang="en-US" dirty="0" smtClean="0"/>
              <a:t> MK KPL di </a:t>
            </a:r>
            <a:r>
              <a:rPr lang="en-US" dirty="0" err="1" smtClean="0"/>
              <a:t>fakultas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keluar</a:t>
            </a:r>
            <a:endParaRPr lang="en-US" dirty="0" smtClean="0"/>
          </a:p>
          <a:p>
            <a:r>
              <a:rPr lang="id-ID" dirty="0" smtClean="0"/>
              <a:t>Peserta </a:t>
            </a:r>
            <a:r>
              <a:rPr lang="id-ID" dirty="0" smtClean="0"/>
              <a:t>tidak mencapai kompetensi di KPL I  .. Rekomendasi Kajur tidak dilanjut di KPL II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mhs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lulus KPL</a:t>
            </a:r>
            <a:endParaRPr lang="id-ID" dirty="0" smtClean="0"/>
          </a:p>
          <a:p>
            <a:r>
              <a:rPr lang="id-ID" dirty="0" smtClean="0"/>
              <a:t>Miskomunikasi dengan dosen </a:t>
            </a:r>
            <a:r>
              <a:rPr lang="id-ID" dirty="0" smtClean="0"/>
              <a:t>pengantar/penjemput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“</a:t>
            </a:r>
            <a:r>
              <a:rPr lang="en-US" dirty="0" err="1" smtClean="0"/>
              <a:t>kesan</a:t>
            </a:r>
            <a:r>
              <a:rPr lang="en-US" dirty="0" smtClean="0"/>
              <a:t> negative”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fihak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id-ID" dirty="0" smtClean="0"/>
          </a:p>
          <a:p>
            <a:r>
              <a:rPr lang="id-ID" dirty="0" smtClean="0"/>
              <a:t>Peserta sering ijin tidak hadir di sekolah (dengan berbagai alasan),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id-ID" dirty="0" smtClean="0"/>
              <a:t>GP </a:t>
            </a:r>
            <a:r>
              <a:rPr lang="id-ID" dirty="0" smtClean="0"/>
              <a:t>memberi nilai rendah/tidak lulus</a:t>
            </a:r>
          </a:p>
          <a:p>
            <a:r>
              <a:rPr lang="id-ID" dirty="0" smtClean="0"/>
              <a:t>Peserta KPL II tidak mengumpulkan tagihan kepada Kepala Sekolah,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id-ID" dirty="0" smtClean="0"/>
              <a:t>nilai </a:t>
            </a:r>
            <a:r>
              <a:rPr lang="id-ID" dirty="0" smtClean="0"/>
              <a:t>dari sekolah tidak keluar</a:t>
            </a:r>
          </a:p>
          <a:p>
            <a:r>
              <a:rPr lang="id-ID" dirty="0" smtClean="0"/>
              <a:t>Peserta “kurang menjaga etika”, sekolah tidak memberikan nilai </a:t>
            </a:r>
            <a:r>
              <a:rPr lang="en-US" dirty="0" smtClean="0"/>
              <a:t>alias </a:t>
            </a:r>
            <a:r>
              <a:rPr lang="id-ID" dirty="0" smtClean="0"/>
              <a:t>tidak lulus</a:t>
            </a:r>
            <a:endParaRPr lang="id-ID" dirty="0" smtClean="0"/>
          </a:p>
          <a:p>
            <a:r>
              <a:rPr lang="id-ID" dirty="0" smtClean="0"/>
              <a:t>Peserta tidak memberitahukan atau memberitahu mendadak kepada DP tentang jadwal LS, </a:t>
            </a:r>
            <a:r>
              <a:rPr lang="en-US" dirty="0" err="1" smtClean="0"/>
              <a:t>akibatnya</a:t>
            </a:r>
            <a:r>
              <a:rPr lang="en-US" dirty="0" smtClean="0"/>
              <a:t> </a:t>
            </a:r>
            <a:r>
              <a:rPr lang="id-ID" dirty="0" smtClean="0"/>
              <a:t>dosen </a:t>
            </a:r>
            <a:r>
              <a:rPr lang="id-ID" dirty="0" smtClean="0"/>
              <a:t>tidak hadir saat LS sehingga nilai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id-ID" dirty="0" smtClean="0"/>
              <a:t>DP </a:t>
            </a:r>
            <a:r>
              <a:rPr lang="en-US" dirty="0" err="1" smtClean="0"/>
              <a:t>nol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9727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Jadwal Pelaksanaan Lesson Study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d</a:t>
            </a:r>
            <a:r>
              <a:rPr lang="id-ID" dirty="0" smtClean="0"/>
              <a:t>ilaksanakan minggu ke </a:t>
            </a:r>
            <a:r>
              <a:rPr lang="en-US" dirty="0" smtClean="0"/>
              <a:t>3</a:t>
            </a:r>
            <a:r>
              <a:rPr lang="id-ID" dirty="0" smtClean="0"/>
              <a:t> </a:t>
            </a:r>
          </a:p>
          <a:p>
            <a:r>
              <a:rPr lang="id-ID" dirty="0" smtClean="0">
                <a:solidFill>
                  <a:srgbClr val="FF0000"/>
                </a:solidFill>
              </a:rPr>
              <a:t>Semua peserta segera memberikan informasi jadwal </a:t>
            </a:r>
            <a:r>
              <a:rPr lang="en-US" dirty="0" err="1" smtClean="0">
                <a:solidFill>
                  <a:srgbClr val="FF0000"/>
                </a:solidFill>
              </a:rPr>
              <a:t>mengajar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dan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jadwal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id-ID" dirty="0" smtClean="0">
                <a:solidFill>
                  <a:srgbClr val="FF0000"/>
                </a:solidFill>
              </a:rPr>
              <a:t>pelaksanaan LS kepada Dosen Pembimbing </a:t>
            </a:r>
            <a:r>
              <a:rPr lang="id-ID" dirty="0" smtClean="0"/>
              <a:t>(Satu lembar jadwal untuk tiap dosen pembimbing) </a:t>
            </a:r>
            <a:r>
              <a:rPr lang="en-US" dirty="0" err="1" smtClean="0"/>
              <a:t>Diserahkan</a:t>
            </a:r>
            <a:r>
              <a:rPr lang="en-US" dirty="0" smtClean="0"/>
              <a:t> </a:t>
            </a:r>
            <a:r>
              <a:rPr lang="id-ID" dirty="0" smtClean="0"/>
              <a:t>maksimal </a:t>
            </a:r>
            <a:r>
              <a:rPr lang="id-ID" dirty="0" smtClean="0"/>
              <a:t>minggu ke </a:t>
            </a:r>
            <a:r>
              <a:rPr lang="id-ID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KPL II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jadwal</a:t>
            </a:r>
            <a:r>
              <a:rPr lang="en-US" dirty="0" smtClean="0"/>
              <a:t> ……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val="2640998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KPL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id-ID" dirty="0"/>
              <a:t>Praktik Pengalaman Lapangan II </a:t>
            </a:r>
            <a:r>
              <a:rPr lang="id-ID" dirty="0" smtClean="0"/>
              <a:t>(KPL </a:t>
            </a:r>
            <a:r>
              <a:rPr lang="id-ID" dirty="0"/>
              <a:t>II) adalah tahap lanjutan dari </a:t>
            </a:r>
            <a:r>
              <a:rPr lang="id-ID" dirty="0" smtClean="0"/>
              <a:t>KPL </a:t>
            </a:r>
            <a:r>
              <a:rPr lang="id-ID" dirty="0"/>
              <a:t>I yang dilaksanakan di sekolah latihan untuk mengembangkan kompetensi mahasiswa dalam melaksanakan praktik pembelajaran secara riil dan utuh dalam kerangka </a:t>
            </a:r>
            <a:r>
              <a:rPr lang="id-ID" i="1" dirty="0"/>
              <a:t>Lesson Study</a:t>
            </a:r>
            <a:r>
              <a:rPr lang="id-ID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36537"/>
            <a:ext cx="8686800" cy="838200"/>
          </a:xfrm>
        </p:spPr>
        <p:txBody>
          <a:bodyPr>
            <a:normAutofit/>
          </a:bodyPr>
          <a:lstStyle/>
          <a:p>
            <a:r>
              <a:rPr lang="id-ID" dirty="0" smtClean="0"/>
              <a:t>Jadwal Pelaksanaan Lesson Study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4737"/>
            <a:ext cx="8686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Jadwal LS KPL II Gelombang 2 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Nama Sekolah 	:</a:t>
            </a:r>
          </a:p>
          <a:p>
            <a:pPr marL="0" indent="0">
              <a:spcBef>
                <a:spcPts val="0"/>
              </a:spcBef>
              <a:buNone/>
            </a:pPr>
            <a:r>
              <a:rPr lang="id-ID" sz="2800" dirty="0" smtClean="0"/>
              <a:t>Nama Dosen</a:t>
            </a:r>
            <a:r>
              <a:rPr lang="id-ID" dirty="0" smtClean="0"/>
              <a:t>	: </a:t>
            </a:r>
            <a:endParaRPr lang="id-ID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7533093"/>
              </p:ext>
            </p:extLst>
          </p:nvPr>
        </p:nvGraphicFramePr>
        <p:xfrm>
          <a:off x="609600" y="2514600"/>
          <a:ext cx="8077200" cy="3012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65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7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480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0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0690">
                <a:tc>
                  <a:txBody>
                    <a:bodyPr/>
                    <a:lstStyle/>
                    <a:p>
                      <a:r>
                        <a:rPr lang="id-ID" dirty="0" smtClean="0"/>
                        <a:t>No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Nama Mahasiswa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Jadwal Mengajar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Rencana Jadwal LS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TTd</a:t>
                      </a:r>
                      <a:r>
                        <a:rPr lang="id-ID" baseline="0" dirty="0" smtClean="0"/>
                        <a:t> Guru Pamong</a:t>
                      </a:r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11510">
                <a:tc>
                  <a:txBody>
                    <a:bodyPr/>
                    <a:lstStyle/>
                    <a:p>
                      <a:r>
                        <a:rPr lang="id-ID" dirty="0" smtClean="0"/>
                        <a:t>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Ali Baba</a:t>
                      </a:r>
                    </a:p>
                    <a:p>
                      <a:r>
                        <a:rPr lang="id-ID" dirty="0" smtClean="0"/>
                        <a:t>NIM ................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d-ID" dirty="0" smtClean="0"/>
                        <a:t>Senin, jam ....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d-ID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d-ID" dirty="0" smtClean="0"/>
                        <a:t>Kamis, Jam ....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id-ID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id-ID" dirty="0" smtClean="0"/>
                        <a:t>Sabtu, jam 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24 Maret 2016</a:t>
                      </a:r>
                    </a:p>
                    <a:p>
                      <a:pPr marL="271463" indent="0"/>
                      <a:r>
                        <a:rPr lang="id-ID" dirty="0" smtClean="0"/>
                        <a:t>Jam 09.30 – 11.10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d-ID" dirty="0" smtClean="0"/>
                        <a:t>26 Maret </a:t>
                      </a:r>
                      <a:r>
                        <a:rPr kumimoji="0" lang="id-ID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</a:p>
                    <a:p>
                      <a:pPr marL="271463" indent="0"/>
                      <a:r>
                        <a:rPr lang="id-ID" dirty="0" smtClean="0"/>
                        <a:t>Jam 08.40 – 10.20</a:t>
                      </a:r>
                    </a:p>
                    <a:p>
                      <a:pPr marL="271463" indent="0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690">
                <a:tc>
                  <a:txBody>
                    <a:bodyPr/>
                    <a:lstStyle/>
                    <a:p>
                      <a:r>
                        <a:rPr lang="id-ID" dirty="0" smtClean="0"/>
                        <a:t>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 Dan seterusnya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Freeform 4"/>
          <p:cNvSpPr/>
          <p:nvPr/>
        </p:nvSpPr>
        <p:spPr>
          <a:xfrm>
            <a:off x="7514552" y="3545062"/>
            <a:ext cx="1115772" cy="578310"/>
          </a:xfrm>
          <a:custGeom>
            <a:avLst/>
            <a:gdLst>
              <a:gd name="connsiteX0" fmla="*/ 344247 w 1115772"/>
              <a:gd name="connsiteY0" fmla="*/ 549735 h 578310"/>
              <a:gd name="connsiteX1" fmla="*/ 387109 w 1115772"/>
              <a:gd name="connsiteY1" fmla="*/ 263985 h 578310"/>
              <a:gd name="connsiteX2" fmla="*/ 415684 w 1115772"/>
              <a:gd name="connsiteY2" fmla="*/ 78247 h 578310"/>
              <a:gd name="connsiteX3" fmla="*/ 15634 w 1115772"/>
              <a:gd name="connsiteY3" fmla="*/ 78247 h 578310"/>
              <a:gd name="connsiteX4" fmla="*/ 44209 w 1115772"/>
              <a:gd name="connsiteY4" fmla="*/ 435435 h 578310"/>
              <a:gd name="connsiteX5" fmla="*/ 58497 w 1115772"/>
              <a:gd name="connsiteY5" fmla="*/ 478297 h 578310"/>
              <a:gd name="connsiteX6" fmla="*/ 72784 w 1115772"/>
              <a:gd name="connsiteY6" fmla="*/ 549735 h 578310"/>
              <a:gd name="connsiteX7" fmla="*/ 115647 w 1115772"/>
              <a:gd name="connsiteY7" fmla="*/ 578310 h 578310"/>
              <a:gd name="connsiteX8" fmla="*/ 429972 w 1115772"/>
              <a:gd name="connsiteY8" fmla="*/ 564022 h 578310"/>
              <a:gd name="connsiteX9" fmla="*/ 529984 w 1115772"/>
              <a:gd name="connsiteY9" fmla="*/ 535447 h 578310"/>
              <a:gd name="connsiteX10" fmla="*/ 572847 w 1115772"/>
              <a:gd name="connsiteY10" fmla="*/ 478297 h 578310"/>
              <a:gd name="connsiteX11" fmla="*/ 601422 w 1115772"/>
              <a:gd name="connsiteY11" fmla="*/ 321135 h 578310"/>
              <a:gd name="connsiteX12" fmla="*/ 615709 w 1115772"/>
              <a:gd name="connsiteY12" fmla="*/ 249697 h 578310"/>
              <a:gd name="connsiteX13" fmla="*/ 629997 w 1115772"/>
              <a:gd name="connsiteY13" fmla="*/ 506872 h 578310"/>
              <a:gd name="connsiteX14" fmla="*/ 672859 w 1115772"/>
              <a:gd name="connsiteY14" fmla="*/ 478297 h 578310"/>
              <a:gd name="connsiteX15" fmla="*/ 730009 w 1115772"/>
              <a:gd name="connsiteY15" fmla="*/ 378285 h 578310"/>
              <a:gd name="connsiteX16" fmla="*/ 830022 w 1115772"/>
              <a:gd name="connsiteY16" fmla="*/ 249697 h 578310"/>
              <a:gd name="connsiteX17" fmla="*/ 872884 w 1115772"/>
              <a:gd name="connsiteY17" fmla="*/ 192547 h 578310"/>
              <a:gd name="connsiteX18" fmla="*/ 872884 w 1115772"/>
              <a:gd name="connsiteY18" fmla="*/ 349710 h 578310"/>
              <a:gd name="connsiteX19" fmla="*/ 858597 w 1115772"/>
              <a:gd name="connsiteY19" fmla="*/ 421147 h 578310"/>
              <a:gd name="connsiteX20" fmla="*/ 844309 w 1115772"/>
              <a:gd name="connsiteY20" fmla="*/ 464010 h 578310"/>
              <a:gd name="connsiteX21" fmla="*/ 887172 w 1115772"/>
              <a:gd name="connsiteY21" fmla="*/ 378285 h 578310"/>
              <a:gd name="connsiteX22" fmla="*/ 987184 w 1115772"/>
              <a:gd name="connsiteY22" fmla="*/ 392572 h 578310"/>
              <a:gd name="connsiteX23" fmla="*/ 1044334 w 1115772"/>
              <a:gd name="connsiteY23" fmla="*/ 435435 h 578310"/>
              <a:gd name="connsiteX24" fmla="*/ 1115772 w 1115772"/>
              <a:gd name="connsiteY24" fmla="*/ 478297 h 578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115772" h="578310">
                <a:moveTo>
                  <a:pt x="344247" y="549735"/>
                </a:moveTo>
                <a:cubicBezTo>
                  <a:pt x="401640" y="406251"/>
                  <a:pt x="364896" y="519438"/>
                  <a:pt x="387109" y="263985"/>
                </a:cubicBezTo>
                <a:cubicBezTo>
                  <a:pt x="395093" y="172173"/>
                  <a:pt x="399759" y="157873"/>
                  <a:pt x="415684" y="78247"/>
                </a:cubicBezTo>
                <a:cubicBezTo>
                  <a:pt x="297268" y="19039"/>
                  <a:pt x="157238" y="-63357"/>
                  <a:pt x="15634" y="78247"/>
                </a:cubicBezTo>
                <a:cubicBezTo>
                  <a:pt x="-21701" y="115582"/>
                  <a:pt x="15946" y="336515"/>
                  <a:pt x="44209" y="435435"/>
                </a:cubicBezTo>
                <a:cubicBezTo>
                  <a:pt x="48346" y="449916"/>
                  <a:pt x="54844" y="463686"/>
                  <a:pt x="58497" y="478297"/>
                </a:cubicBezTo>
                <a:cubicBezTo>
                  <a:pt x="64387" y="501856"/>
                  <a:pt x="60736" y="528650"/>
                  <a:pt x="72784" y="549735"/>
                </a:cubicBezTo>
                <a:cubicBezTo>
                  <a:pt x="81303" y="564644"/>
                  <a:pt x="101359" y="568785"/>
                  <a:pt x="115647" y="578310"/>
                </a:cubicBezTo>
                <a:cubicBezTo>
                  <a:pt x="220422" y="573547"/>
                  <a:pt x="325398" y="572066"/>
                  <a:pt x="429972" y="564022"/>
                </a:cubicBezTo>
                <a:cubicBezTo>
                  <a:pt x="453300" y="562228"/>
                  <a:pt x="505640" y="543562"/>
                  <a:pt x="529984" y="535447"/>
                </a:cubicBezTo>
                <a:cubicBezTo>
                  <a:pt x="544272" y="516397"/>
                  <a:pt x="561033" y="498972"/>
                  <a:pt x="572847" y="478297"/>
                </a:cubicBezTo>
                <a:cubicBezTo>
                  <a:pt x="594321" y="440717"/>
                  <a:pt x="597898" y="344041"/>
                  <a:pt x="601422" y="321135"/>
                </a:cubicBezTo>
                <a:cubicBezTo>
                  <a:pt x="605115" y="297133"/>
                  <a:pt x="610947" y="273510"/>
                  <a:pt x="615709" y="249697"/>
                </a:cubicBezTo>
                <a:cubicBezTo>
                  <a:pt x="620472" y="335422"/>
                  <a:pt x="609174" y="423578"/>
                  <a:pt x="629997" y="506872"/>
                </a:cubicBezTo>
                <a:cubicBezTo>
                  <a:pt x="634162" y="523531"/>
                  <a:pt x="662317" y="491851"/>
                  <a:pt x="672859" y="478297"/>
                </a:cubicBezTo>
                <a:cubicBezTo>
                  <a:pt x="696432" y="447989"/>
                  <a:pt x="708256" y="409925"/>
                  <a:pt x="730009" y="378285"/>
                </a:cubicBezTo>
                <a:cubicBezTo>
                  <a:pt x="760772" y="333539"/>
                  <a:pt x="796914" y="292737"/>
                  <a:pt x="830022" y="249697"/>
                </a:cubicBezTo>
                <a:cubicBezTo>
                  <a:pt x="844541" y="230823"/>
                  <a:pt x="872884" y="192547"/>
                  <a:pt x="872884" y="192547"/>
                </a:cubicBezTo>
                <a:cubicBezTo>
                  <a:pt x="898314" y="268835"/>
                  <a:pt x="891591" y="228117"/>
                  <a:pt x="872884" y="349710"/>
                </a:cubicBezTo>
                <a:cubicBezTo>
                  <a:pt x="869191" y="373712"/>
                  <a:pt x="864487" y="397588"/>
                  <a:pt x="858597" y="421147"/>
                </a:cubicBezTo>
                <a:cubicBezTo>
                  <a:pt x="854944" y="435758"/>
                  <a:pt x="829248" y="464010"/>
                  <a:pt x="844309" y="464010"/>
                </a:cubicBezTo>
                <a:cubicBezTo>
                  <a:pt x="862772" y="464010"/>
                  <a:pt x="883649" y="388854"/>
                  <a:pt x="887172" y="378285"/>
                </a:cubicBezTo>
                <a:cubicBezTo>
                  <a:pt x="920509" y="383047"/>
                  <a:pt x="955536" y="381064"/>
                  <a:pt x="987184" y="392572"/>
                </a:cubicBezTo>
                <a:cubicBezTo>
                  <a:pt x="1009563" y="400710"/>
                  <a:pt x="1024957" y="421594"/>
                  <a:pt x="1044334" y="435435"/>
                </a:cubicBezTo>
                <a:cubicBezTo>
                  <a:pt x="1084562" y="464170"/>
                  <a:pt x="1078967" y="459895"/>
                  <a:pt x="1115772" y="47829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TextBox 6"/>
          <p:cNvSpPr txBox="1"/>
          <p:nvPr/>
        </p:nvSpPr>
        <p:spPr>
          <a:xfrm>
            <a:off x="4114800" y="5380672"/>
            <a:ext cx="39576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 smtClean="0"/>
              <a:t>........................, ....................................</a:t>
            </a:r>
          </a:p>
          <a:p>
            <a:r>
              <a:rPr lang="id-ID" dirty="0" smtClean="0"/>
              <a:t>a.n Ketua Kelompok</a:t>
            </a:r>
          </a:p>
          <a:p>
            <a:endParaRPr lang="id-ID" dirty="0"/>
          </a:p>
          <a:p>
            <a:r>
              <a:rPr lang="id-ID" dirty="0" smtClean="0"/>
              <a:t>Ttd</a:t>
            </a:r>
          </a:p>
          <a:p>
            <a:r>
              <a:rPr lang="id-ID" dirty="0" smtClean="0"/>
              <a:t>NIM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720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HP</a:t>
            </a:r>
          </a:p>
          <a:p>
            <a:pPr marL="514350" indent="-514350">
              <a:buAutoNum type="arabicPeriod"/>
            </a:pPr>
            <a:r>
              <a:rPr lang="en-US" dirty="0" smtClean="0"/>
              <a:t>Bu </a:t>
            </a:r>
            <a:r>
              <a:rPr lang="en-US" dirty="0" err="1" smtClean="0"/>
              <a:t>Endang</a:t>
            </a:r>
            <a:r>
              <a:rPr lang="en-US" dirty="0" smtClean="0"/>
              <a:t> 08125275298</a:t>
            </a:r>
          </a:p>
          <a:p>
            <a:pPr marL="514350" indent="-514350">
              <a:buAutoNum type="arabicPeriod"/>
            </a:pPr>
            <a:r>
              <a:rPr lang="en-US" dirty="0" smtClean="0"/>
              <a:t>Pak </a:t>
            </a:r>
            <a:r>
              <a:rPr lang="en-US" dirty="0" err="1" smtClean="0"/>
              <a:t>Hadi</a:t>
            </a:r>
            <a:r>
              <a:rPr lang="en-US" smtClean="0"/>
              <a:t> 081805067447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738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2">
                    <a:satMod val="130000"/>
                  </a:schemeClr>
                </a:solidFill>
              </a:rPr>
              <a:t>TERIMA KASIH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TUJUAN KPL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id-ID" dirty="0" smtClean="0"/>
              <a:t>erampil menyusun perangkat pembelajaran, 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id-ID" dirty="0" smtClean="0"/>
              <a:t>erampil menerapkan praktik pembelajaran pada latar kelas sesungguhnya</a:t>
            </a:r>
            <a:endParaRPr lang="en-US" dirty="0" smtClean="0"/>
          </a:p>
          <a:p>
            <a:r>
              <a:rPr lang="en-US" dirty="0" smtClean="0"/>
              <a:t>T</a:t>
            </a:r>
            <a:r>
              <a:rPr lang="id-ID" dirty="0" smtClean="0"/>
              <a:t>erampil melakukan refleksi melalui </a:t>
            </a:r>
            <a:r>
              <a:rPr lang="id-ID" i="1" dirty="0" smtClean="0"/>
              <a:t>Lesson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err="1"/>
              <a:t>K</a:t>
            </a:r>
            <a:r>
              <a:rPr lang="en-US" dirty="0" err="1" smtClean="0"/>
              <a:t>pl</a:t>
            </a:r>
            <a:r>
              <a:rPr lang="en-US" dirty="0" smtClean="0"/>
              <a:t> ii</a:t>
            </a:r>
            <a:r>
              <a:rPr lang="id-ID" dirty="0" smtClean="0"/>
              <a:t> semester gasal 2015/2016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2 </a:t>
            </a:r>
            <a:r>
              <a:rPr lang="en-US" dirty="0" err="1" smtClean="0"/>
              <a:t>gelombang</a:t>
            </a:r>
            <a:r>
              <a:rPr lang="en-US" dirty="0" smtClean="0"/>
              <a:t> @ 6 </a:t>
            </a:r>
            <a:r>
              <a:rPr lang="en-US" dirty="0" err="1" smtClean="0"/>
              <a:t>minggu</a:t>
            </a:r>
            <a:endParaRPr lang="id-ID" dirty="0" smtClean="0"/>
          </a:p>
          <a:p>
            <a:pPr lvl="1"/>
            <a:r>
              <a:rPr lang="id-ID" dirty="0"/>
              <a:t>Gelombang 1	</a:t>
            </a:r>
            <a:r>
              <a:rPr lang="id-ID" dirty="0" smtClean="0"/>
              <a:t>	: 18 Januari– 29 Pebruari 2016</a:t>
            </a:r>
            <a:endParaRPr lang="id-ID" dirty="0"/>
          </a:p>
          <a:p>
            <a:pPr lvl="1"/>
            <a:r>
              <a:rPr lang="id-ID" dirty="0"/>
              <a:t>Gelombang 2  </a:t>
            </a:r>
            <a:r>
              <a:rPr lang="id-ID" dirty="0" smtClean="0"/>
              <a:t>	: </a:t>
            </a:r>
            <a:r>
              <a:rPr lang="id-ID" dirty="0"/>
              <a:t>2</a:t>
            </a:r>
            <a:r>
              <a:rPr lang="id-ID" dirty="0" smtClean="0"/>
              <a:t>9 Pebruari – 9 April 2016</a:t>
            </a:r>
          </a:p>
          <a:p>
            <a:pPr marL="457200" lvl="1" indent="0">
              <a:buNone/>
            </a:pPr>
            <a:r>
              <a:rPr lang="id-ID" dirty="0" smtClean="0">
                <a:solidFill>
                  <a:srgbClr val="FF0000"/>
                </a:solidFill>
              </a:rPr>
              <a:t>(Yang ikut KKN ijin ke Kapus KKN LP2M)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/>
              <a:t>Dibimbing</a:t>
            </a:r>
            <a:r>
              <a:rPr lang="en-US" dirty="0" smtClean="0"/>
              <a:t> DP KPL II, GP, </a:t>
            </a:r>
            <a:r>
              <a:rPr lang="en-US" dirty="0" err="1" smtClean="0"/>
              <a:t>dan</a:t>
            </a:r>
            <a:r>
              <a:rPr lang="en-US" dirty="0" smtClean="0"/>
              <a:t> KS</a:t>
            </a:r>
          </a:p>
          <a:p>
            <a:r>
              <a:rPr lang="en-US" dirty="0" err="1" smtClean="0"/>
              <a:t>Rasio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: DP KPL II →	3:1 </a:t>
            </a:r>
            <a:r>
              <a:rPr lang="en-US" dirty="0" err="1" smtClean="0"/>
              <a:t>sampai</a:t>
            </a:r>
            <a:r>
              <a:rPr lang="en-US" dirty="0" smtClean="0"/>
              <a:t> 6:1</a:t>
            </a:r>
          </a:p>
          <a:p>
            <a:pPr marL="365125" indent="-282575">
              <a:spcBef>
                <a:spcPct val="0"/>
              </a:spcBef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: GP	      →</a:t>
            </a:r>
            <a:r>
              <a:rPr lang="en-US" b="1" dirty="0" smtClean="0"/>
              <a:t>	</a:t>
            </a:r>
            <a:r>
              <a:rPr lang="en-US" dirty="0" smtClean="0"/>
              <a:t>3:1 </a:t>
            </a:r>
            <a:r>
              <a:rPr lang="en-US" dirty="0" err="1" smtClean="0"/>
              <a:t>sampai</a:t>
            </a:r>
            <a:r>
              <a:rPr lang="en-US" dirty="0" smtClean="0"/>
              <a:t> 4:1</a:t>
            </a:r>
          </a:p>
          <a:p>
            <a:pPr marL="365125" indent="-282575">
              <a:spcBef>
                <a:spcPct val="0"/>
              </a:spcBef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dirty="0" err="1" smtClean="0"/>
              <a:t>Mahasiswa</a:t>
            </a:r>
            <a:r>
              <a:rPr lang="en-US" dirty="0" smtClean="0"/>
              <a:t> : KS	      →	max 25:1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Kegiatan </a:t>
            </a:r>
            <a:r>
              <a:rPr lang="en-US" dirty="0" smtClean="0"/>
              <a:t>KPL II</a:t>
            </a:r>
            <a:r>
              <a:rPr lang="id-ID" dirty="0" smtClean="0"/>
              <a:t> di sekolah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O</a:t>
            </a:r>
            <a:r>
              <a:rPr lang="id-ID" dirty="0" smtClean="0"/>
              <a:t>rientasi lingkungan sekolah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</a:t>
            </a:r>
            <a:r>
              <a:rPr lang="id-ID" dirty="0" smtClean="0"/>
              <a:t>enyusun perangkat pembelajaran dan melakukan pengamatan pada saat Guru Pamong mengajar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</a:t>
            </a:r>
            <a:r>
              <a:rPr lang="id-ID" dirty="0" smtClean="0"/>
              <a:t>elaksanakan praktik pembelajaran terbimbing di kelas yang sesungguhnya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M</a:t>
            </a:r>
            <a:r>
              <a:rPr lang="id-ID" dirty="0" smtClean="0"/>
              <a:t>elaksanakan  </a:t>
            </a:r>
            <a:r>
              <a:rPr lang="id-ID" i="1" dirty="0" smtClean="0"/>
              <a:t>lesson </a:t>
            </a:r>
            <a:r>
              <a:rPr lang="id-ID" i="1" dirty="0" smtClean="0"/>
              <a:t>study</a:t>
            </a:r>
            <a:r>
              <a:rPr lang="en-US" i="1" dirty="0"/>
              <a:t> </a:t>
            </a:r>
            <a:r>
              <a:rPr lang="en-US" i="1" dirty="0" smtClean="0"/>
              <a:t>(</a:t>
            </a:r>
            <a:r>
              <a:rPr lang="en-US" i="1" dirty="0" err="1" smtClean="0"/>
              <a:t>tiap</a:t>
            </a:r>
            <a:r>
              <a:rPr lang="en-US" i="1" dirty="0" smtClean="0"/>
              <a:t> </a:t>
            </a:r>
            <a:r>
              <a:rPr lang="en-US" i="1" dirty="0" err="1" smtClean="0"/>
              <a:t>mahasiswa</a:t>
            </a:r>
            <a:r>
              <a:rPr lang="en-US" i="1" dirty="0" smtClean="0"/>
              <a:t> </a:t>
            </a:r>
            <a:r>
              <a:rPr lang="en-US" i="1" dirty="0" err="1" smtClean="0"/>
              <a:t>wajib</a:t>
            </a:r>
            <a:r>
              <a:rPr lang="en-US" i="1" dirty="0" smtClean="0"/>
              <a:t> </a:t>
            </a:r>
            <a:r>
              <a:rPr lang="en-US" i="1" dirty="0" err="1" smtClean="0"/>
              <a:t>melaksanakan</a:t>
            </a:r>
            <a:r>
              <a:rPr lang="en-US" i="1" dirty="0" smtClean="0"/>
              <a:t> Lesson study 2 kali)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KPL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Pengantaran/Penjemputan (sesuai jadwal) Harus segera koordinasi dengan Ketua peserta KPL II Gelombang I dan Koordinator KPL di sekolah</a:t>
            </a:r>
          </a:p>
          <a:p>
            <a:r>
              <a:rPr lang="en-US" dirty="0" err="1" smtClean="0"/>
              <a:t>Minggu</a:t>
            </a:r>
            <a:r>
              <a:rPr lang="en-US" dirty="0" smtClean="0"/>
              <a:t> I:  </a:t>
            </a:r>
            <a:r>
              <a:rPr lang="en-US" dirty="0" err="1" smtClean="0"/>
              <a:t>Orientasi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 smtClean="0"/>
          </a:p>
          <a:p>
            <a:r>
              <a:rPr lang="en-US" dirty="0" err="1" smtClean="0"/>
              <a:t>Minggu</a:t>
            </a:r>
            <a:r>
              <a:rPr lang="en-US" dirty="0" smtClean="0"/>
              <a:t> II - III 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Pengamatan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Minggu</a:t>
            </a:r>
            <a:r>
              <a:rPr lang="en-US" dirty="0" smtClean="0"/>
              <a:t> IV – VI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Terbimbing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Minimal 5 kali (2 kali open class/LS)</a:t>
            </a:r>
            <a:endParaRPr lang="id-ID" dirty="0"/>
          </a:p>
          <a:p>
            <a:pPr marL="457200" lvl="1" indent="0">
              <a:buNone/>
            </a:pPr>
            <a:endParaRPr lang="id-ID" dirty="0"/>
          </a:p>
          <a:p>
            <a:pPr marL="457200" lvl="1" indent="0">
              <a:buNone/>
            </a:pPr>
            <a:r>
              <a:rPr lang="id-ID" dirty="0" smtClean="0"/>
              <a:t>*) </a:t>
            </a:r>
            <a:r>
              <a:rPr lang="id-ID" i="1" dirty="0" smtClean="0">
                <a:solidFill>
                  <a:srgbClr val="FF0000"/>
                </a:solidFill>
              </a:rPr>
              <a:t>Jadwal fleksibel</a:t>
            </a: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PENILAIAN KPL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err="1" smtClean="0"/>
              <a:t>Sasaran</a:t>
            </a:r>
            <a:r>
              <a:rPr lang="en-US" sz="3200" dirty="0" smtClean="0"/>
              <a:t> </a:t>
            </a:r>
            <a:r>
              <a:rPr lang="en-US" sz="3200" dirty="0" err="1" smtClean="0"/>
              <a:t>Penilaian</a:t>
            </a:r>
            <a:r>
              <a:rPr lang="en-US" sz="3200" dirty="0" smtClean="0"/>
              <a:t> </a:t>
            </a:r>
            <a:r>
              <a:rPr lang="en-US" sz="3200" dirty="0" err="1" smtClean="0"/>
              <a:t>adalah</a:t>
            </a:r>
            <a:r>
              <a:rPr lang="en-US" sz="3200" dirty="0" smtClean="0"/>
              <a:t> </a:t>
            </a:r>
            <a:r>
              <a:rPr lang="id-ID" sz="3200" dirty="0" smtClean="0"/>
              <a:t>kompetensi mahasiswa</a:t>
            </a:r>
            <a:r>
              <a:rPr lang="en-US" sz="3200" dirty="0" smtClean="0"/>
              <a:t> </a:t>
            </a:r>
            <a:r>
              <a:rPr lang="en-US" sz="3200" dirty="0" err="1" smtClean="0"/>
              <a:t>selama</a:t>
            </a:r>
            <a:r>
              <a:rPr lang="en-US" sz="3200" dirty="0" smtClean="0"/>
              <a:t> KPL II</a:t>
            </a:r>
            <a:r>
              <a:rPr lang="id-ID" sz="3200" dirty="0" smtClean="0"/>
              <a:t> dalam</a:t>
            </a:r>
            <a:r>
              <a:rPr lang="en-US" sz="32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M</a:t>
            </a:r>
            <a:r>
              <a:rPr lang="id-ID" sz="3200" dirty="0" smtClean="0"/>
              <a:t>enyusun perangkat pembelajaran</a:t>
            </a: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M</a:t>
            </a:r>
            <a:r>
              <a:rPr lang="id-ID" sz="3200" dirty="0" smtClean="0"/>
              <a:t>elaksanakan praktik pembelajaran</a:t>
            </a:r>
            <a:endParaRPr lang="en-US" sz="3200" dirty="0" smtClean="0"/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S</a:t>
            </a:r>
            <a:r>
              <a:rPr lang="id-ID" sz="3200" dirty="0" smtClean="0"/>
              <a:t>ikap/perilaku.</a:t>
            </a:r>
            <a:endParaRPr lang="en-US" sz="3200" dirty="0" smtClean="0"/>
          </a:p>
          <a:p>
            <a:r>
              <a:rPr lang="en-US" sz="3200" dirty="0" err="1" smtClean="0"/>
              <a:t>Penilai</a:t>
            </a:r>
            <a:r>
              <a:rPr lang="en-US" sz="3200" dirty="0" smtClean="0"/>
              <a:t>:</a:t>
            </a:r>
          </a:p>
          <a:p>
            <a:pPr lvl="1">
              <a:buFont typeface="Wingdings" pitchFamily="2" charset="2"/>
              <a:buChar char="Ø"/>
            </a:pPr>
            <a:r>
              <a:rPr lang="en-US" sz="3000" dirty="0" err="1" smtClean="0"/>
              <a:t>Kepala</a:t>
            </a:r>
            <a:r>
              <a:rPr lang="en-US" sz="3000" dirty="0" smtClean="0"/>
              <a:t> </a:t>
            </a:r>
            <a:r>
              <a:rPr lang="en-US" sz="3000" dirty="0" err="1" smtClean="0"/>
              <a:t>Sekolah</a:t>
            </a:r>
            <a:endParaRPr lang="en-US" sz="3000" dirty="0" smtClean="0"/>
          </a:p>
          <a:p>
            <a:pPr lvl="1">
              <a:buFont typeface="Wingdings" pitchFamily="2" charset="2"/>
              <a:buChar char="Ø"/>
            </a:pPr>
            <a:r>
              <a:rPr lang="en-US" sz="3000" dirty="0" smtClean="0"/>
              <a:t>Guru </a:t>
            </a:r>
            <a:r>
              <a:rPr lang="en-US" sz="3000" dirty="0" err="1" smtClean="0"/>
              <a:t>Pamong</a:t>
            </a:r>
            <a:endParaRPr lang="en-US" sz="3000" dirty="0" smtClean="0"/>
          </a:p>
          <a:p>
            <a:pPr lvl="1">
              <a:buFont typeface="Wingdings" pitchFamily="2" charset="2"/>
              <a:buChar char="Ø"/>
            </a:pPr>
            <a:r>
              <a:rPr lang="en-US" sz="3000" dirty="0" err="1" smtClean="0"/>
              <a:t>Dosen</a:t>
            </a:r>
            <a:r>
              <a:rPr lang="en-US" sz="3000" dirty="0" smtClean="0"/>
              <a:t> </a:t>
            </a:r>
            <a:r>
              <a:rPr lang="en-US" sz="3000" dirty="0" err="1" smtClean="0"/>
              <a:t>Pembimbing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TAGIHAN KPL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410200"/>
          </a:xfrm>
        </p:spPr>
        <p:txBody>
          <a:bodyPr>
            <a:noAutofit/>
          </a:bodyPr>
          <a:lstStyle/>
          <a:p>
            <a:pPr lvl="0"/>
            <a:r>
              <a:rPr lang="id-ID" sz="2200" dirty="0" smtClean="0"/>
              <a:t>Jurnal Kegiatan di Sekolah (Jurnal Harian)</a:t>
            </a:r>
            <a:endParaRPr lang="en-US" sz="2200" dirty="0" smtClean="0"/>
          </a:p>
          <a:p>
            <a:pPr lvl="0"/>
            <a:r>
              <a:rPr lang="id-ID" sz="2200" dirty="0" smtClean="0"/>
              <a:t>Berita Acara Pelaksanaan </a:t>
            </a:r>
            <a:r>
              <a:rPr lang="id-ID" sz="2200" i="1" dirty="0" smtClean="0"/>
              <a:t>Lesson Study</a:t>
            </a:r>
            <a:r>
              <a:rPr lang="id-ID" sz="2200" dirty="0" smtClean="0"/>
              <a:t> beserta seluruh perangkat pendukungnya (sebagai lampiran) </a:t>
            </a:r>
            <a:r>
              <a:rPr lang="id-ID" sz="2200" dirty="0" smtClean="0">
                <a:solidFill>
                  <a:srgbClr val="FF0000"/>
                </a:solidFill>
              </a:rPr>
              <a:t>atau Karya Tulis/Gagasan kritis tentang pengalaman ketika melakukan KPL di sekolah</a:t>
            </a:r>
            <a:endParaRPr lang="id-ID" sz="22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id-ID" sz="2200" dirty="0" smtClean="0">
              <a:solidFill>
                <a:srgbClr val="FF0000"/>
              </a:solidFill>
            </a:endParaRPr>
          </a:p>
          <a:p>
            <a:pPr lvl="0">
              <a:buFontTx/>
              <a:buChar char="-"/>
            </a:pPr>
            <a:endParaRPr lang="id-ID" sz="2200" dirty="0" smtClean="0">
              <a:solidFill>
                <a:srgbClr val="0070C0"/>
              </a:solidFill>
            </a:endParaRPr>
          </a:p>
          <a:p>
            <a:pPr lvl="0">
              <a:buFontTx/>
              <a:buChar char="-"/>
            </a:pPr>
            <a:endParaRPr lang="id-ID" sz="18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id-ID" dirty="0" smtClean="0">
                <a:solidFill>
                  <a:srgbClr val="0070C0"/>
                </a:solidFill>
              </a:rPr>
              <a:t>DOKUMEN Pendukung </a:t>
            </a:r>
            <a:r>
              <a:rPr lang="id-ID" dirty="0">
                <a:solidFill>
                  <a:srgbClr val="0070C0"/>
                </a:solidFill>
              </a:rPr>
              <a:t>Berita Acara Pelaksanaan LS</a:t>
            </a:r>
            <a:br>
              <a:rPr lang="id-ID" dirty="0">
                <a:solidFill>
                  <a:srgbClr val="0070C0"/>
                </a:solidFill>
              </a:rPr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Daftar </a:t>
            </a:r>
            <a:r>
              <a:rPr lang="id-ID" dirty="0"/>
              <a:t>hadir Lesson Study</a:t>
            </a:r>
          </a:p>
          <a:p>
            <a:r>
              <a:rPr lang="id-ID" dirty="0" smtClean="0"/>
              <a:t>Seluruh </a:t>
            </a:r>
            <a:r>
              <a:rPr lang="id-ID" dirty="0"/>
              <a:t>Format </a:t>
            </a:r>
            <a:r>
              <a:rPr lang="id-ID" dirty="0" smtClean="0"/>
              <a:t>Observasi (dari </a:t>
            </a:r>
            <a:r>
              <a:rPr lang="id-ID" dirty="0"/>
              <a:t>mahasiswa, Dosen Pembimbing PPL, Guru Pamong)</a:t>
            </a:r>
          </a:p>
          <a:p>
            <a:r>
              <a:rPr lang="id-ID" dirty="0" smtClean="0"/>
              <a:t>Perangkat Pembelajaran (RPP</a:t>
            </a:r>
            <a:r>
              <a:rPr lang="id-ID" dirty="0"/>
              <a:t>, bahan ajar, media (jika media alat peraga harap difoto), dan instrumen penilaian yang </a:t>
            </a:r>
            <a:r>
              <a:rPr lang="id-ID" dirty="0" smtClean="0"/>
              <a:t>digunakan </a:t>
            </a:r>
            <a:r>
              <a:rPr lang="id-ID" dirty="0"/>
              <a:t>dalam open </a:t>
            </a:r>
            <a:r>
              <a:rPr lang="id-ID" dirty="0" smtClean="0"/>
              <a:t>class)</a:t>
            </a:r>
            <a:endParaRPr lang="id-ID" dirty="0"/>
          </a:p>
          <a:p>
            <a:r>
              <a:rPr lang="id-ID" dirty="0" smtClean="0"/>
              <a:t>Lesson Learned dari </a:t>
            </a:r>
            <a:r>
              <a:rPr lang="id-ID" dirty="0"/>
              <a:t>para peserta diskusi/refleksi</a:t>
            </a:r>
          </a:p>
          <a:p>
            <a:r>
              <a:rPr lang="id-ID" dirty="0" smtClean="0"/>
              <a:t>Notulen </a:t>
            </a:r>
            <a:r>
              <a:rPr lang="id-ID" dirty="0"/>
              <a:t>dalam diskusi </a:t>
            </a:r>
            <a:r>
              <a:rPr lang="id-ID" dirty="0" smtClean="0"/>
              <a:t>refleksi (dirumuskan </a:t>
            </a:r>
            <a:r>
              <a:rPr lang="id-ID" dirty="0"/>
              <a:t>dalam Berita Acara Pelaksanaan Lesson Study)</a:t>
            </a:r>
          </a:p>
          <a:p>
            <a:r>
              <a:rPr lang="id-ID" dirty="0" smtClean="0"/>
              <a:t>Jadwal </a:t>
            </a:r>
            <a:r>
              <a:rPr lang="id-ID" dirty="0"/>
              <a:t>Pelaksanaan Lesson Study</a:t>
            </a:r>
          </a:p>
          <a:p>
            <a:r>
              <a:rPr lang="id-ID" dirty="0" smtClean="0"/>
              <a:t>Foto-foto </a:t>
            </a:r>
            <a:r>
              <a:rPr lang="id-ID" dirty="0"/>
              <a:t>pelaksanaan kegiatan Lesson Study</a:t>
            </a:r>
          </a:p>
        </p:txBody>
      </p:sp>
    </p:spTree>
    <p:extLst>
      <p:ext uri="{BB962C8B-B14F-4D97-AF65-F5344CB8AC3E}">
        <p14:creationId xmlns:p14="http://schemas.microsoft.com/office/powerpoint/2010/main" val="84379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rek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1686</TotalTime>
  <Words>1124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Franklin Gothic Book</vt:lpstr>
      <vt:lpstr>Franklin Gothic Medium</vt:lpstr>
      <vt:lpstr>Monotype Sorts</vt:lpstr>
      <vt:lpstr>Perpetua</vt:lpstr>
      <vt:lpstr>Wingdings</vt:lpstr>
      <vt:lpstr>Wingdings 2</vt:lpstr>
      <vt:lpstr>Trek</vt:lpstr>
      <vt:lpstr>Equity</vt:lpstr>
      <vt:lpstr>PEMBEKALAN KPL II</vt:lpstr>
      <vt:lpstr>KPL II</vt:lpstr>
      <vt:lpstr>TUJUAN KPL II</vt:lpstr>
      <vt:lpstr>Kpl ii semester gasal 2015/2016</vt:lpstr>
      <vt:lpstr>Kegiatan KPL II di sekolah</vt:lpstr>
      <vt:lpstr>Rencana Waktu Pelaksanaan KPL II</vt:lpstr>
      <vt:lpstr>PENILAIAN KPL II</vt:lpstr>
      <vt:lpstr>TAGIHAN KPL II</vt:lpstr>
      <vt:lpstr>DOKUMEN Pendukung Berita Acara Pelaksanaan LS </vt:lpstr>
      <vt:lpstr>TAGIHAN KPL II</vt:lpstr>
      <vt:lpstr>CACATAN PENTING</vt:lpstr>
      <vt:lpstr>ASPEK SIKAP</vt:lpstr>
      <vt:lpstr>Sikap yang harus dimiliki mhs KPL</vt:lpstr>
      <vt:lpstr>Sikap yang harus dimiliki mhs KPL</vt:lpstr>
      <vt:lpstr>SIKAP TERHADAP TATA TERTIB SEKOLAH  </vt:lpstr>
      <vt:lpstr>HAL-HAL YANG HARUS DIPERHATIKAN OLEH MAHASISWA KPL </vt:lpstr>
      <vt:lpstr>Manajemen kpl di sekolah</vt:lpstr>
      <vt:lpstr>Lesson learn</vt:lpstr>
      <vt:lpstr>Jadwal Pelaksanaan Lesson Study</vt:lpstr>
      <vt:lpstr>Jadwal Pelaksanaan Lesson Study</vt:lpstr>
      <vt:lpstr>PowerPoint Presentation</vt:lpstr>
      <vt:lpstr>TERIMA 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PEMBEKALAN PPL II</dc:title>
  <dc:creator>ACER</dc:creator>
  <cp:lastModifiedBy>LP3</cp:lastModifiedBy>
  <cp:revision>80</cp:revision>
  <dcterms:created xsi:type="dcterms:W3CDTF">2015-02-12T04:51:57Z</dcterms:created>
  <dcterms:modified xsi:type="dcterms:W3CDTF">2016-02-26T01:51:07Z</dcterms:modified>
</cp:coreProperties>
</file>