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83" r:id="rId3"/>
    <p:sldId id="282" r:id="rId4"/>
    <p:sldId id="284" r:id="rId5"/>
    <p:sldId id="270" r:id="rId6"/>
    <p:sldId id="267" r:id="rId7"/>
    <p:sldId id="289" r:id="rId8"/>
    <p:sldId id="310" r:id="rId9"/>
    <p:sldId id="313" r:id="rId10"/>
    <p:sldId id="312" r:id="rId11"/>
    <p:sldId id="314" r:id="rId12"/>
    <p:sldId id="286" r:id="rId13"/>
    <p:sldId id="297" r:id="rId14"/>
    <p:sldId id="315" r:id="rId15"/>
    <p:sldId id="292" r:id="rId16"/>
    <p:sldId id="30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BFCE0F-F1D8-435E-8293-A2649CAEE6AD}" type="datetimeFigureOut">
              <a:rPr lang="en-US" smtClean="0"/>
              <a:t>7/13/2016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0015A-AE8F-4DA4-96A7-9DE698F4BB2B}" type="slidenum">
              <a:rPr lang="en-US" smtClean="0"/>
              <a:t>‹#›</a:t>
            </a:fld>
            <a:endParaRPr lang="en-US"/>
          </a:p>
        </p:txBody>
      </p:sp>
    </p:spTree>
    <p:extLst>
      <p:ext uri="{BB962C8B-B14F-4D97-AF65-F5344CB8AC3E}">
        <p14:creationId xmlns:p14="http://schemas.microsoft.com/office/powerpoint/2010/main" val="2906951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txBox="1">
            <a:spLocks noGrp="1" noRot="1" noChangeAspect="1" noChangeArrowheads="1" noTextEdit="1"/>
          </p:cNvSpPr>
          <p:nvPr>
            <p:ph type="sldImg"/>
          </p:nvPr>
        </p:nvSpPr>
        <p:spPr>
          <a:xfrm>
            <a:off x="1317625" y="877888"/>
            <a:ext cx="4221163" cy="31654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5" name="Rectangle 2"/>
          <p:cNvSpPr txBox="1">
            <a:spLocks noGrp="1" noChangeArrowheads="1"/>
          </p:cNvSpPr>
          <p:nvPr>
            <p:ph type="body" idx="1"/>
          </p:nvPr>
        </p:nvSpPr>
        <p:spPr>
          <a:xfrm>
            <a:off x="1060450" y="4349750"/>
            <a:ext cx="4740275" cy="351313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d-ID" smtClean="0"/>
          </a:p>
        </p:txBody>
      </p:sp>
    </p:spTree>
    <p:extLst>
      <p:ext uri="{BB962C8B-B14F-4D97-AF65-F5344CB8AC3E}">
        <p14:creationId xmlns:p14="http://schemas.microsoft.com/office/powerpoint/2010/main" val="4125952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70015A-AE8F-4DA4-96A7-9DE698F4BB2B}" type="slidenum">
              <a:rPr lang="en-US" smtClean="0"/>
              <a:t>6</a:t>
            </a:fld>
            <a:endParaRPr lang="en-US"/>
          </a:p>
        </p:txBody>
      </p:sp>
    </p:spTree>
    <p:extLst>
      <p:ext uri="{BB962C8B-B14F-4D97-AF65-F5344CB8AC3E}">
        <p14:creationId xmlns:p14="http://schemas.microsoft.com/office/powerpoint/2010/main" val="3287459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388B0F2-7E6F-4E67-9FB1-2761D5A383FD}" type="datetimeFigureOut">
              <a:rPr lang="en-US" smtClean="0"/>
              <a:t>7/13/2016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CA05CE7-4971-484E-AE5A-34B746FF44D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88B0F2-7E6F-4E67-9FB1-2761D5A383FD}"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05CE7-4971-484E-AE5A-34B746FF44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88B0F2-7E6F-4E67-9FB1-2761D5A383FD}"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05CE7-4971-484E-AE5A-34B746FF44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388B0F2-7E6F-4E67-9FB1-2761D5A383FD}"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A05CE7-4971-484E-AE5A-34B746FF44D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88B0F2-7E6F-4E67-9FB1-2761D5A383FD}" type="datetimeFigureOut">
              <a:rPr lang="en-US" smtClean="0"/>
              <a:t>7/13/2016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CA05CE7-4971-484E-AE5A-34B746FF44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388B0F2-7E6F-4E67-9FB1-2761D5A383FD}"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05CE7-4971-484E-AE5A-34B746FF44D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388B0F2-7E6F-4E67-9FB1-2761D5A383FD}" type="datetimeFigureOut">
              <a:rPr lang="en-US" smtClean="0"/>
              <a:t>7/13/2016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A05CE7-4971-484E-AE5A-34B746FF44D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88B0F2-7E6F-4E67-9FB1-2761D5A383FD}" type="datetimeFigureOut">
              <a:rPr lang="en-US" smtClean="0"/>
              <a:t>7/13/2016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A05CE7-4971-484E-AE5A-34B746FF44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8B0F2-7E6F-4E67-9FB1-2761D5A383FD}" type="datetimeFigureOut">
              <a:rPr lang="en-US" smtClean="0"/>
              <a:t>7/13/2016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A05CE7-4971-484E-AE5A-34B746FF44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88B0F2-7E6F-4E67-9FB1-2761D5A383FD}"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A05CE7-4971-484E-AE5A-34B746FF44D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88B0F2-7E6F-4E67-9FB1-2761D5A383FD}" type="datetimeFigureOut">
              <a:rPr lang="en-US" smtClean="0"/>
              <a:t>7/13/2016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CA05CE7-4971-484E-AE5A-34B746FF44D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388B0F2-7E6F-4E67-9FB1-2761D5A383FD}" type="datetimeFigureOut">
              <a:rPr lang="en-US" smtClean="0"/>
              <a:t>7/13/2016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CA05CE7-4971-484E-AE5A-34B746FF44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Instrumen%20KPL%201/Instrumen%20Penilaian%20KPL%20I%20Lampiran%205%20dan%207%20GENAP%202015%20.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SEMESTER G</a:t>
            </a:r>
            <a:r>
              <a:rPr lang="en-US" dirty="0" smtClean="0"/>
              <a:t>ASAL</a:t>
            </a:r>
            <a:r>
              <a:rPr lang="id-ID" dirty="0" smtClean="0"/>
              <a:t> 201</a:t>
            </a:r>
            <a:r>
              <a:rPr lang="en-US" dirty="0" smtClean="0"/>
              <a:t>6</a:t>
            </a:r>
            <a:r>
              <a:rPr lang="id-ID" dirty="0" smtClean="0"/>
              <a:t>/201</a:t>
            </a:r>
            <a:r>
              <a:rPr lang="en-US" dirty="0" smtClean="0"/>
              <a:t>7</a:t>
            </a:r>
            <a:endParaRPr lang="id-ID" dirty="0" smtClean="0"/>
          </a:p>
          <a:p>
            <a:endParaRPr lang="id-ID" dirty="0"/>
          </a:p>
          <a:p>
            <a:r>
              <a:rPr lang="en-US" dirty="0" smtClean="0"/>
              <a:t>TANGGAL 14 JULI 2016</a:t>
            </a:r>
            <a:endParaRPr lang="en-US" dirty="0"/>
          </a:p>
        </p:txBody>
      </p:sp>
      <p:sp>
        <p:nvSpPr>
          <p:cNvPr id="2" name="Title 1"/>
          <p:cNvSpPr>
            <a:spLocks noGrp="1"/>
          </p:cNvSpPr>
          <p:nvPr>
            <p:ph type="ctrTitle"/>
          </p:nvPr>
        </p:nvSpPr>
        <p:spPr/>
        <p:txBody>
          <a:bodyPr>
            <a:normAutofit/>
          </a:bodyPr>
          <a:lstStyle/>
          <a:p>
            <a:r>
              <a:rPr lang="en-US" dirty="0" smtClean="0"/>
              <a:t>PEMBEKALAN KPL </a:t>
            </a:r>
            <a:br>
              <a:rPr lang="en-US" dirty="0" smtClean="0"/>
            </a:br>
            <a:r>
              <a:rPr lang="en-US" dirty="0" smtClean="0"/>
              <a:t>BAGI DOSEN PEMBIMBING KPL</a:t>
            </a:r>
            <a:endParaRPr lang="en-US" dirty="0"/>
          </a:p>
        </p:txBody>
      </p:sp>
    </p:spTree>
    <p:extLst>
      <p:ext uri="{BB962C8B-B14F-4D97-AF65-F5344CB8AC3E}">
        <p14:creationId xmlns:p14="http://schemas.microsoft.com/office/powerpoint/2010/main" val="999742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r>
              <a:rPr lang="en-US" dirty="0" smtClean="0"/>
              <a:t> DP </a:t>
            </a:r>
            <a:r>
              <a:rPr lang="en-US" dirty="0" err="1" smtClean="0"/>
              <a:t>pada</a:t>
            </a:r>
            <a:r>
              <a:rPr lang="en-US" dirty="0" smtClean="0"/>
              <a:t> KPL II</a:t>
            </a:r>
            <a:endParaRPr lang="en-US" dirty="0"/>
          </a:p>
        </p:txBody>
      </p:sp>
      <p:sp>
        <p:nvSpPr>
          <p:cNvPr id="3" name="Content Placeholder 2"/>
          <p:cNvSpPr>
            <a:spLocks noGrp="1"/>
          </p:cNvSpPr>
          <p:nvPr>
            <p:ph sz="quarter" idx="1"/>
          </p:nvPr>
        </p:nvSpPr>
        <p:spPr/>
        <p:txBody>
          <a:bodyPr>
            <a:normAutofit fontScale="92500"/>
          </a:bodyPr>
          <a:lstStyle/>
          <a:p>
            <a:r>
              <a:rPr lang="id-ID" dirty="0" smtClean="0"/>
              <a:t>Memberi </a:t>
            </a:r>
            <a:r>
              <a:rPr lang="id-ID" dirty="0"/>
              <a:t>bimbingan praktik pembelajaran kepada mahasiswa di </a:t>
            </a:r>
            <a:r>
              <a:rPr lang="id-ID" dirty="0" smtClean="0"/>
              <a:t>sekolah.</a:t>
            </a:r>
            <a:endParaRPr lang="en-US" b="1" dirty="0"/>
          </a:p>
          <a:p>
            <a:r>
              <a:rPr lang="id-ID" dirty="0" smtClean="0"/>
              <a:t>Mendampingi </a:t>
            </a:r>
            <a:r>
              <a:rPr lang="id-ID" dirty="0"/>
              <a:t>pelaksanaan praktik </a:t>
            </a:r>
            <a:r>
              <a:rPr lang="id-ID" i="1" dirty="0"/>
              <a:t>Lesson Study</a:t>
            </a:r>
            <a:r>
              <a:rPr lang="id-ID" dirty="0"/>
              <a:t> </a:t>
            </a:r>
            <a:r>
              <a:rPr lang="id-ID" dirty="0" smtClean="0"/>
              <a:t>mahasiswa </a:t>
            </a:r>
            <a:r>
              <a:rPr lang="id-ID" dirty="0"/>
              <a:t>mulai dari penyusunan perangkat pembelajaran, praktik pelak­sa­na­an pembelajaran (</a:t>
            </a:r>
            <a:r>
              <a:rPr lang="id-ID" i="1" dirty="0"/>
              <a:t>open class</a:t>
            </a:r>
            <a:r>
              <a:rPr lang="id-ID" dirty="0"/>
              <a:t>), sampai diskusi refleksi</a:t>
            </a:r>
            <a:r>
              <a:rPr lang="id-ID" dirty="0" smtClean="0"/>
              <a:t>.</a:t>
            </a:r>
            <a:r>
              <a:rPr lang="en-US" dirty="0" smtClean="0"/>
              <a:t> </a:t>
            </a:r>
            <a:r>
              <a:rPr lang="en-US" dirty="0" err="1" smtClean="0"/>
              <a:t>Setiap</a:t>
            </a:r>
            <a:r>
              <a:rPr lang="en-US" dirty="0" smtClean="0"/>
              <a:t> </a:t>
            </a:r>
            <a:r>
              <a:rPr lang="en-US" dirty="0" err="1" smtClean="0"/>
              <a:t>mahasiswa</a:t>
            </a:r>
            <a:r>
              <a:rPr lang="en-US" dirty="0" smtClean="0"/>
              <a:t> </a:t>
            </a:r>
            <a:r>
              <a:rPr lang="en-US" dirty="0" err="1" smtClean="0"/>
              <a:t>diwajibkan</a:t>
            </a:r>
            <a:r>
              <a:rPr lang="en-US" dirty="0" smtClean="0"/>
              <a:t> </a:t>
            </a:r>
            <a:r>
              <a:rPr lang="en-US" dirty="0" err="1" smtClean="0"/>
              <a:t>melakukan</a:t>
            </a:r>
            <a:r>
              <a:rPr lang="en-US" dirty="0"/>
              <a:t> </a:t>
            </a:r>
            <a:r>
              <a:rPr lang="en-US" dirty="0" smtClean="0"/>
              <a:t>2 (</a:t>
            </a:r>
            <a:r>
              <a:rPr lang="en-US" dirty="0" err="1" smtClean="0"/>
              <a:t>dua</a:t>
            </a:r>
            <a:r>
              <a:rPr lang="en-US" dirty="0" smtClean="0"/>
              <a:t>) kali Lesson Study</a:t>
            </a:r>
            <a:r>
              <a:rPr lang="id-ID" dirty="0" smtClean="0"/>
              <a:t> </a:t>
            </a:r>
            <a:endParaRPr lang="en-US" b="1" dirty="0"/>
          </a:p>
          <a:p>
            <a:r>
              <a:rPr lang="id-ID" dirty="0" smtClean="0"/>
              <a:t>Memberikan </a:t>
            </a:r>
            <a:r>
              <a:rPr lang="id-ID" dirty="0"/>
              <a:t>alternatif solusi terhadap kendala teknis atau aka­de­mik yang dihadapi mahasiswa selama pelaksanaan </a:t>
            </a:r>
            <a:r>
              <a:rPr lang="en-US" dirty="0" smtClean="0"/>
              <a:t>K</a:t>
            </a:r>
            <a:r>
              <a:rPr lang="id-ID" dirty="0" smtClean="0"/>
              <a:t>PL </a:t>
            </a:r>
            <a:r>
              <a:rPr lang="id-ID" dirty="0"/>
              <a:t>II </a:t>
            </a:r>
            <a:endParaRPr lang="en-US" b="1" dirty="0"/>
          </a:p>
          <a:p>
            <a:r>
              <a:rPr lang="id-ID" dirty="0" smtClean="0"/>
              <a:t>Memberikan </a:t>
            </a:r>
            <a:r>
              <a:rPr lang="id-ID" dirty="0"/>
              <a:t>penilaian pelaksanaan </a:t>
            </a:r>
            <a:r>
              <a:rPr lang="en-US" dirty="0"/>
              <a:t>K</a:t>
            </a:r>
            <a:r>
              <a:rPr lang="id-ID" dirty="0" smtClean="0"/>
              <a:t>PL </a:t>
            </a:r>
            <a:r>
              <a:rPr lang="id-ID" dirty="0"/>
              <a:t>II.</a:t>
            </a:r>
            <a:endParaRPr lang="en-US" dirty="0"/>
          </a:p>
          <a:p>
            <a:r>
              <a:rPr lang="id-ID" dirty="0" smtClean="0"/>
              <a:t>Membangun </a:t>
            </a:r>
            <a:r>
              <a:rPr lang="id-ID" dirty="0"/>
              <a:t>komunikasi yang positif dengan Guru Pamong dan Kepala Sekolah.</a:t>
            </a:r>
            <a:endParaRPr lang="en-US" dirty="0"/>
          </a:p>
          <a:p>
            <a:pPr marL="0" indent="0">
              <a:buNone/>
            </a:pPr>
            <a:endParaRPr lang="en-US" dirty="0"/>
          </a:p>
        </p:txBody>
      </p:sp>
    </p:spTree>
    <p:extLst>
      <p:ext uri="{BB962C8B-B14F-4D97-AF65-F5344CB8AC3E}">
        <p14:creationId xmlns:p14="http://schemas.microsoft.com/office/powerpoint/2010/main" val="2215150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Penilaian</a:t>
            </a:r>
            <a:r>
              <a:rPr lang="en-US" dirty="0" smtClean="0"/>
              <a:t> KPL II</a:t>
            </a:r>
            <a:endParaRPr lang="en-US" dirty="0"/>
          </a:p>
        </p:txBody>
      </p:sp>
      <p:sp>
        <p:nvSpPr>
          <p:cNvPr id="3" name="Content Placeholder 2"/>
          <p:cNvSpPr>
            <a:spLocks noGrp="1"/>
          </p:cNvSpPr>
          <p:nvPr>
            <p:ph sz="quarter" idx="1"/>
          </p:nvPr>
        </p:nvSpPr>
        <p:spPr>
          <a:xfrm>
            <a:off x="914400" y="1447800"/>
            <a:ext cx="7772400" cy="990600"/>
          </a:xfrm>
        </p:spPr>
        <p:txBody>
          <a:bodyPr/>
          <a:lstStyle/>
          <a:p>
            <a:r>
              <a:rPr lang="id-ID" dirty="0"/>
              <a:t>S4</a:t>
            </a:r>
            <a:r>
              <a:rPr lang="id-ID" baseline="-25000" dirty="0"/>
              <a:t>  </a:t>
            </a:r>
            <a:r>
              <a:rPr lang="id-ID" dirty="0"/>
              <a:t>	= </a:t>
            </a:r>
            <a:r>
              <a:rPr lang="id-ID" dirty="0" smtClean="0"/>
              <a:t>Nilai </a:t>
            </a:r>
            <a:r>
              <a:rPr lang="id-ID" dirty="0"/>
              <a:t>Kemampuan Menyusun Perangkat Pembelajaran dari Dosen Pembimbing PPL II</a:t>
            </a:r>
            <a:endParaRPr lang="en-US" dirty="0"/>
          </a:p>
          <a:p>
            <a:pPr marL="0" indent="0">
              <a:buNone/>
            </a:pPr>
            <a:endParaRPr lang="en-US" dirty="0"/>
          </a:p>
        </p:txBody>
      </p:sp>
      <p:sp>
        <p:nvSpPr>
          <p:cNvPr id="4" name="Content Placeholder 2"/>
          <p:cNvSpPr txBox="1">
            <a:spLocks/>
          </p:cNvSpPr>
          <p:nvPr/>
        </p:nvSpPr>
        <p:spPr>
          <a:xfrm>
            <a:off x="914400" y="2468562"/>
            <a:ext cx="7772400" cy="9906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id-ID" dirty="0" smtClean="0"/>
              <a:t>S5</a:t>
            </a:r>
            <a:r>
              <a:rPr lang="id-ID" baseline="-25000" dirty="0" smtClean="0"/>
              <a:t>  </a:t>
            </a:r>
            <a:r>
              <a:rPr lang="id-ID" dirty="0" smtClean="0"/>
              <a:t>	= Nilai Kemampuan Melaksanakan Praktik Pembelajaran dari Dosen Pembimbing PPL II</a:t>
            </a:r>
            <a:endParaRPr lang="en-US" dirty="0" smtClean="0"/>
          </a:p>
          <a:p>
            <a:pPr marL="0" indent="0">
              <a:buFont typeface="Wingdings 2"/>
              <a:buNone/>
            </a:pPr>
            <a:endParaRPr lang="en-US" dirty="0"/>
          </a:p>
        </p:txBody>
      </p:sp>
      <p:pic>
        <p:nvPicPr>
          <p:cNvPr id="6" name="Picture 5"/>
          <p:cNvPicPr/>
          <p:nvPr/>
        </p:nvPicPr>
        <p:blipFill rotWithShape="1">
          <a:blip r:embed="rId2"/>
          <a:srcRect l="-160" t="-2564" r="55128" b="48433"/>
          <a:stretch/>
        </p:blipFill>
        <p:spPr bwMode="auto">
          <a:xfrm>
            <a:off x="990600" y="3489324"/>
            <a:ext cx="4191000" cy="24542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51155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JADWAL PENTING</a:t>
            </a:r>
            <a:endParaRPr lang="en-US" dirty="0"/>
          </a:p>
        </p:txBody>
      </p:sp>
      <p:sp>
        <p:nvSpPr>
          <p:cNvPr id="3" name="Content Placeholder 2"/>
          <p:cNvSpPr>
            <a:spLocks noGrp="1"/>
          </p:cNvSpPr>
          <p:nvPr>
            <p:ph sz="quarter" idx="1"/>
          </p:nvPr>
        </p:nvSpPr>
        <p:spPr/>
        <p:txBody>
          <a:bodyPr/>
          <a:lstStyle/>
          <a:p>
            <a:r>
              <a:rPr lang="en-US" dirty="0" err="1" smtClean="0">
                <a:solidFill>
                  <a:srgbClr val="FF0000"/>
                </a:solidFill>
              </a:rPr>
              <a:t>Pembekalan</a:t>
            </a:r>
            <a:r>
              <a:rPr lang="en-US" dirty="0" smtClean="0">
                <a:solidFill>
                  <a:srgbClr val="FF0000"/>
                </a:solidFill>
              </a:rPr>
              <a:t> DP 			: 14 </a:t>
            </a:r>
            <a:r>
              <a:rPr lang="en-US" dirty="0" err="1" smtClean="0">
                <a:solidFill>
                  <a:srgbClr val="FF0000"/>
                </a:solidFill>
              </a:rPr>
              <a:t>Juli</a:t>
            </a:r>
            <a:r>
              <a:rPr lang="en-US" dirty="0" smtClean="0">
                <a:solidFill>
                  <a:srgbClr val="FF0000"/>
                </a:solidFill>
              </a:rPr>
              <a:t> 2016</a:t>
            </a:r>
          </a:p>
          <a:p>
            <a:r>
              <a:rPr lang="en-US" dirty="0" err="1"/>
              <a:t>Pengarahan</a:t>
            </a:r>
            <a:r>
              <a:rPr lang="en-US" dirty="0"/>
              <a:t> </a:t>
            </a:r>
            <a:r>
              <a:rPr lang="en-US" dirty="0" err="1"/>
              <a:t>Umum</a:t>
            </a:r>
            <a:r>
              <a:rPr lang="en-US" dirty="0"/>
              <a:t> KPL 1 </a:t>
            </a:r>
            <a:r>
              <a:rPr lang="en-US" dirty="0" smtClean="0"/>
              <a:t>(</a:t>
            </a:r>
            <a:r>
              <a:rPr lang="en-US" dirty="0" err="1" smtClean="0"/>
              <a:t>mhs</a:t>
            </a:r>
            <a:r>
              <a:rPr lang="en-US" dirty="0" smtClean="0"/>
              <a:t>)	: </a:t>
            </a:r>
            <a:r>
              <a:rPr lang="en-US" dirty="0"/>
              <a:t>18 </a:t>
            </a:r>
            <a:r>
              <a:rPr lang="en-US" dirty="0" err="1"/>
              <a:t>Juli</a:t>
            </a:r>
            <a:r>
              <a:rPr lang="en-US" dirty="0"/>
              <a:t> </a:t>
            </a:r>
            <a:r>
              <a:rPr lang="en-US" dirty="0" smtClean="0"/>
              <a:t>2016</a:t>
            </a:r>
          </a:p>
          <a:p>
            <a:r>
              <a:rPr lang="en-US" dirty="0" smtClean="0"/>
              <a:t>KPL 1 Di </a:t>
            </a:r>
            <a:r>
              <a:rPr lang="en-US" dirty="0" err="1" smtClean="0"/>
              <a:t>Fakultas</a:t>
            </a:r>
            <a:r>
              <a:rPr lang="en-US" dirty="0" smtClean="0"/>
              <a:t> 			: 19 – 29 </a:t>
            </a:r>
            <a:r>
              <a:rPr lang="en-US" dirty="0" err="1" smtClean="0"/>
              <a:t>Juli</a:t>
            </a:r>
            <a:r>
              <a:rPr lang="en-US" dirty="0" smtClean="0"/>
              <a:t> 2016</a:t>
            </a:r>
          </a:p>
          <a:p>
            <a:pPr lvl="1"/>
            <a:r>
              <a:rPr lang="en-US" sz="2000" dirty="0" err="1" smtClean="0"/>
              <a:t>Identifikasi</a:t>
            </a:r>
            <a:r>
              <a:rPr lang="en-US" sz="2000" dirty="0" smtClean="0"/>
              <a:t> KI/KD (</a:t>
            </a:r>
            <a:r>
              <a:rPr lang="en-US" sz="2000" dirty="0" err="1" smtClean="0"/>
              <a:t>ke</a:t>
            </a:r>
            <a:r>
              <a:rPr lang="en-US" sz="2000" dirty="0" smtClean="0"/>
              <a:t> </a:t>
            </a:r>
            <a:r>
              <a:rPr lang="en-US" sz="2000" dirty="0" err="1" smtClean="0"/>
              <a:t>sekolah</a:t>
            </a:r>
            <a:r>
              <a:rPr lang="en-US" sz="2000" dirty="0" smtClean="0"/>
              <a:t>)		: 19-20 </a:t>
            </a:r>
            <a:r>
              <a:rPr lang="en-US" sz="2000" dirty="0" err="1" smtClean="0"/>
              <a:t>Juli</a:t>
            </a:r>
            <a:r>
              <a:rPr lang="en-US" sz="2000" dirty="0" smtClean="0"/>
              <a:t> 2016</a:t>
            </a:r>
          </a:p>
          <a:p>
            <a:pPr lvl="1"/>
            <a:r>
              <a:rPr lang="en-US" sz="2000" dirty="0" err="1" smtClean="0"/>
              <a:t>Penyusnan</a:t>
            </a:r>
            <a:r>
              <a:rPr lang="en-US" sz="2000" dirty="0" smtClean="0"/>
              <a:t> </a:t>
            </a:r>
            <a:r>
              <a:rPr lang="en-US" sz="2000" dirty="0" err="1" smtClean="0"/>
              <a:t>Perangkat</a:t>
            </a:r>
            <a:r>
              <a:rPr lang="en-US" sz="2000" dirty="0" smtClean="0"/>
              <a:t> </a:t>
            </a:r>
            <a:r>
              <a:rPr lang="en-US" sz="2000" dirty="0" err="1" smtClean="0"/>
              <a:t>Pemb</a:t>
            </a:r>
            <a:r>
              <a:rPr lang="en-US" sz="2000" dirty="0" smtClean="0"/>
              <a:t> (</a:t>
            </a:r>
            <a:r>
              <a:rPr lang="en-US" sz="2000" dirty="0" err="1" smtClean="0"/>
              <a:t>dibimbing</a:t>
            </a:r>
            <a:r>
              <a:rPr lang="en-US" sz="2000" dirty="0" smtClean="0"/>
              <a:t> DP)	: 21 – 22 </a:t>
            </a:r>
            <a:r>
              <a:rPr lang="en-US" sz="2000" dirty="0" err="1" smtClean="0"/>
              <a:t>Juli</a:t>
            </a:r>
            <a:r>
              <a:rPr lang="en-US" sz="2000" dirty="0" smtClean="0"/>
              <a:t> 2016</a:t>
            </a:r>
          </a:p>
          <a:p>
            <a:pPr lvl="1"/>
            <a:r>
              <a:rPr lang="en-US" sz="2000" dirty="0" err="1" smtClean="0"/>
              <a:t>Latihan</a:t>
            </a:r>
            <a:r>
              <a:rPr lang="en-US" sz="2000" dirty="0" smtClean="0"/>
              <a:t> </a:t>
            </a:r>
            <a:r>
              <a:rPr lang="en-US" sz="2000" dirty="0" err="1" smtClean="0"/>
              <a:t>praktik</a:t>
            </a:r>
            <a:r>
              <a:rPr lang="en-US" sz="2000" dirty="0" smtClean="0"/>
              <a:t> </a:t>
            </a:r>
            <a:r>
              <a:rPr lang="en-US" sz="2000" dirty="0" err="1" smtClean="0"/>
              <a:t>mengajar</a:t>
            </a:r>
            <a:r>
              <a:rPr lang="en-US" sz="2000" dirty="0" smtClean="0"/>
              <a:t> (peer teaching) </a:t>
            </a:r>
          </a:p>
          <a:p>
            <a:pPr marL="320040" lvl="1" indent="0">
              <a:buNone/>
            </a:pPr>
            <a:r>
              <a:rPr lang="en-US" sz="2000" dirty="0"/>
              <a:t> </a:t>
            </a:r>
            <a:r>
              <a:rPr lang="en-US" sz="2000" dirty="0" smtClean="0"/>
              <a:t>   </a:t>
            </a:r>
            <a:r>
              <a:rPr lang="en-US" sz="2000" dirty="0" err="1" smtClean="0"/>
              <a:t>dan</a:t>
            </a:r>
            <a:r>
              <a:rPr lang="en-US" sz="2000" dirty="0" smtClean="0"/>
              <a:t> </a:t>
            </a:r>
            <a:r>
              <a:rPr lang="en-US" sz="2000" dirty="0" err="1" smtClean="0"/>
              <a:t>latihan</a:t>
            </a:r>
            <a:r>
              <a:rPr lang="en-US" sz="2000" dirty="0" smtClean="0"/>
              <a:t> Lesson </a:t>
            </a:r>
            <a:r>
              <a:rPr lang="en-US" sz="2000" dirty="0" err="1" smtClean="0"/>
              <a:t>Studi</a:t>
            </a:r>
            <a:r>
              <a:rPr lang="en-US" sz="2000" dirty="0" smtClean="0"/>
              <a:t>			: 25 – 29 </a:t>
            </a:r>
            <a:r>
              <a:rPr lang="en-US" sz="2000" dirty="0" err="1" smtClean="0"/>
              <a:t>Juli</a:t>
            </a:r>
            <a:r>
              <a:rPr lang="en-US" sz="2000" dirty="0" smtClean="0"/>
              <a:t> 2016</a:t>
            </a:r>
          </a:p>
          <a:p>
            <a:r>
              <a:rPr lang="en-US" dirty="0" smtClean="0"/>
              <a:t>KPL 2 Gel 1 Di </a:t>
            </a:r>
            <a:r>
              <a:rPr lang="en-US" dirty="0" err="1" smtClean="0"/>
              <a:t>Sekolah</a:t>
            </a:r>
            <a:r>
              <a:rPr lang="en-US" dirty="0" smtClean="0"/>
              <a:t>	:  </a:t>
            </a:r>
            <a:r>
              <a:rPr lang="en-US" sz="2400" dirty="0" smtClean="0"/>
              <a:t>8 </a:t>
            </a:r>
            <a:r>
              <a:rPr lang="en-US" sz="2400" dirty="0" err="1" smtClean="0"/>
              <a:t>Agustus</a:t>
            </a:r>
            <a:r>
              <a:rPr lang="en-US" sz="2400" dirty="0" smtClean="0"/>
              <a:t> – 17 September </a:t>
            </a:r>
            <a:r>
              <a:rPr lang="en-US" dirty="0" smtClean="0"/>
              <a:t>2016</a:t>
            </a:r>
          </a:p>
          <a:p>
            <a:r>
              <a:rPr lang="en-US" dirty="0" smtClean="0"/>
              <a:t>KPL 2 Gel 2 Di </a:t>
            </a:r>
            <a:r>
              <a:rPr lang="en-US" dirty="0" err="1" smtClean="0"/>
              <a:t>Sekolah</a:t>
            </a:r>
            <a:r>
              <a:rPr lang="en-US" dirty="0" smtClean="0"/>
              <a:t>	: </a:t>
            </a:r>
            <a:r>
              <a:rPr lang="en-US" sz="2400" dirty="0" smtClean="0"/>
              <a:t>17 September – 29 </a:t>
            </a:r>
            <a:r>
              <a:rPr lang="en-US" sz="2400" dirty="0" err="1" smtClean="0"/>
              <a:t>Oktober</a:t>
            </a:r>
            <a:r>
              <a:rPr lang="en-US" sz="2400" dirty="0" smtClean="0"/>
              <a:t> 2016</a:t>
            </a:r>
          </a:p>
          <a:p>
            <a:pPr marL="0" indent="0">
              <a:buNone/>
            </a:pPr>
            <a:endParaRPr lang="en-US" sz="2400" dirty="0" smtClean="0"/>
          </a:p>
        </p:txBody>
      </p:sp>
    </p:spTree>
    <p:extLst>
      <p:ext uri="{BB962C8B-B14F-4D97-AF65-F5344CB8AC3E}">
        <p14:creationId xmlns:p14="http://schemas.microsoft.com/office/powerpoint/2010/main" val="2795845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r>
              <a:rPr lang="id-ID" altLang="en-US" dirty="0" smtClean="0"/>
              <a:t>Dilakukan oleh salah satu Dosen Pembimbing KPL II di </a:t>
            </a:r>
            <a:r>
              <a:rPr lang="id-ID" altLang="en-US" dirty="0" smtClean="0"/>
              <a:t>sekolah</a:t>
            </a:r>
            <a:r>
              <a:rPr lang="en-US" altLang="en-US" dirty="0" smtClean="0"/>
              <a:t> (</a:t>
            </a:r>
            <a:r>
              <a:rPr lang="en-US" altLang="en-US" dirty="0" err="1" smtClean="0"/>
              <a:t>ditunjuk</a:t>
            </a:r>
            <a:r>
              <a:rPr lang="en-US" altLang="en-US" dirty="0" smtClean="0"/>
              <a:t> </a:t>
            </a:r>
            <a:r>
              <a:rPr lang="en-US" altLang="en-US" dirty="0" err="1" smtClean="0"/>
              <a:t>oleh</a:t>
            </a:r>
            <a:r>
              <a:rPr lang="en-US" altLang="en-US" dirty="0" smtClean="0"/>
              <a:t> </a:t>
            </a:r>
            <a:r>
              <a:rPr lang="en-US" altLang="en-US" dirty="0" err="1" smtClean="0"/>
              <a:t>LP3</a:t>
            </a:r>
            <a:r>
              <a:rPr lang="en-US" altLang="en-US" dirty="0" smtClean="0"/>
              <a:t>)</a:t>
            </a:r>
            <a:endParaRPr lang="id-ID" altLang="en-US" dirty="0" smtClean="0"/>
          </a:p>
          <a:p>
            <a:r>
              <a:rPr lang="id-ID" altLang="en-US" dirty="0" smtClean="0"/>
              <a:t>Dilaksanakan tanggal 8 </a:t>
            </a:r>
            <a:r>
              <a:rPr lang="en-US" altLang="en-US" dirty="0" err="1" smtClean="0"/>
              <a:t>Agustus</a:t>
            </a:r>
            <a:r>
              <a:rPr lang="en-US" altLang="en-US" dirty="0" smtClean="0"/>
              <a:t> </a:t>
            </a:r>
            <a:r>
              <a:rPr lang="id-ID" altLang="en-US" dirty="0" smtClean="0"/>
              <a:t> 2016 (telah tertulis di SPD)</a:t>
            </a:r>
          </a:p>
          <a:p>
            <a:r>
              <a:rPr lang="id-ID" altLang="en-US" dirty="0" smtClean="0"/>
              <a:t>Waktu (jam) pertemuan dengan fihak sekolah dikoordinasikan dengan Ketua Kelompok mahasiswa peserta KPL di sekolah</a:t>
            </a:r>
          </a:p>
          <a:p>
            <a:r>
              <a:rPr lang="id-ID" altLang="en-US" dirty="0" smtClean="0"/>
              <a:t>Mohon SPD dimintakan tandatangan dari sekolah dan segera diserahkan ke LP3 untuk diganti uang transport</a:t>
            </a:r>
            <a:r>
              <a:rPr lang="en-US" altLang="en-US" dirty="0" smtClean="0"/>
              <a:t> (</a:t>
            </a:r>
            <a:r>
              <a:rPr lang="en-US" altLang="en-US" dirty="0" err="1" smtClean="0"/>
              <a:t>ke</a:t>
            </a:r>
            <a:r>
              <a:rPr lang="en-US" altLang="en-US" dirty="0" smtClean="0"/>
              <a:t> </a:t>
            </a:r>
            <a:r>
              <a:rPr lang="en-US" altLang="en-US" dirty="0" err="1" smtClean="0"/>
              <a:t>Mbak</a:t>
            </a:r>
            <a:r>
              <a:rPr lang="en-US" altLang="en-US" dirty="0" smtClean="0"/>
              <a:t> </a:t>
            </a:r>
            <a:r>
              <a:rPr lang="en-US" altLang="en-US" dirty="0" err="1" smtClean="0"/>
              <a:t>Umi</a:t>
            </a:r>
            <a:r>
              <a:rPr lang="en-US" altLang="en-US" dirty="0" smtClean="0"/>
              <a:t>)</a:t>
            </a:r>
            <a:endParaRPr lang="id-ID" altLang="en-US" dirty="0" smtClean="0"/>
          </a:p>
        </p:txBody>
      </p:sp>
      <p:sp>
        <p:nvSpPr>
          <p:cNvPr id="3" name="Title 2"/>
          <p:cNvSpPr>
            <a:spLocks noGrp="1"/>
          </p:cNvSpPr>
          <p:nvPr>
            <p:ph type="title"/>
          </p:nvPr>
        </p:nvSpPr>
        <p:spPr/>
        <p:txBody>
          <a:bodyPr/>
          <a:lstStyle/>
          <a:p>
            <a:pPr>
              <a:defRPr/>
            </a:pPr>
            <a:r>
              <a:rPr lang="id-ID" dirty="0" smtClean="0"/>
              <a:t>Pengantaran KPL II</a:t>
            </a:r>
            <a:endParaRPr lang="id-ID" dirty="0"/>
          </a:p>
        </p:txBody>
      </p:sp>
    </p:spTree>
    <p:extLst>
      <p:ext uri="{BB962C8B-B14F-4D97-AF65-F5344CB8AC3E}">
        <p14:creationId xmlns:p14="http://schemas.microsoft.com/office/powerpoint/2010/main" val="556918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Pembimbingan</a:t>
            </a:r>
            <a:r>
              <a:rPr lang="en-US" dirty="0" smtClean="0"/>
              <a:t> KPL II</a:t>
            </a:r>
            <a:endParaRPr lang="en-US" dirty="0"/>
          </a:p>
        </p:txBody>
      </p:sp>
      <p:sp>
        <p:nvSpPr>
          <p:cNvPr id="3" name="Content Placeholder 2"/>
          <p:cNvSpPr>
            <a:spLocks noGrp="1"/>
          </p:cNvSpPr>
          <p:nvPr>
            <p:ph sz="quarter" idx="1"/>
          </p:nvPr>
        </p:nvSpPr>
        <p:spPr/>
        <p:txBody>
          <a:bodyPr/>
          <a:lstStyle/>
          <a:p>
            <a:r>
              <a:rPr lang="en-US" dirty="0" smtClean="0"/>
              <a:t>Surat </a:t>
            </a:r>
            <a:r>
              <a:rPr lang="en-US" dirty="0" err="1" smtClean="0"/>
              <a:t>Tugas</a:t>
            </a:r>
            <a:r>
              <a:rPr lang="en-US" dirty="0" smtClean="0"/>
              <a:t> </a:t>
            </a:r>
            <a:r>
              <a:rPr lang="en-US" dirty="0" err="1" smtClean="0"/>
              <a:t>Pembimbingan</a:t>
            </a:r>
            <a:r>
              <a:rPr lang="en-US" dirty="0" smtClean="0"/>
              <a:t> </a:t>
            </a:r>
            <a:r>
              <a:rPr lang="en-US" dirty="0" err="1" smtClean="0"/>
              <a:t>dibuat</a:t>
            </a:r>
            <a:r>
              <a:rPr lang="en-US" dirty="0" smtClean="0"/>
              <a:t> per </a:t>
            </a:r>
            <a:r>
              <a:rPr lang="en-US" dirty="0" err="1" smtClean="0"/>
              <a:t>Dosen</a:t>
            </a:r>
            <a:r>
              <a:rPr lang="en-US" dirty="0" smtClean="0"/>
              <a:t> </a:t>
            </a:r>
            <a:r>
              <a:rPr lang="en-US" dirty="0" err="1" smtClean="0"/>
              <a:t>Pembimbing</a:t>
            </a:r>
            <a:endParaRPr lang="en-US" dirty="0" smtClean="0"/>
          </a:p>
          <a:p>
            <a:r>
              <a:rPr lang="en-US" dirty="0" err="1" smtClean="0"/>
              <a:t>Sebelum</a:t>
            </a:r>
            <a:r>
              <a:rPr lang="en-US" dirty="0" smtClean="0"/>
              <a:t> </a:t>
            </a:r>
            <a:r>
              <a:rPr lang="en-US" dirty="0" err="1" smtClean="0"/>
              <a:t>ke</a:t>
            </a:r>
            <a:r>
              <a:rPr lang="en-US" dirty="0" smtClean="0"/>
              <a:t> </a:t>
            </a:r>
            <a:r>
              <a:rPr lang="en-US" dirty="0" err="1" smtClean="0"/>
              <a:t>sekolah</a:t>
            </a:r>
            <a:r>
              <a:rPr lang="en-US" dirty="0" smtClean="0"/>
              <a:t>, </a:t>
            </a:r>
            <a:r>
              <a:rPr lang="en-US" dirty="0" err="1" smtClean="0"/>
              <a:t>mohon</a:t>
            </a:r>
            <a:r>
              <a:rPr lang="en-US" dirty="0" smtClean="0"/>
              <a:t> </a:t>
            </a:r>
            <a:r>
              <a:rPr lang="en-US" dirty="0" err="1" smtClean="0"/>
              <a:t>Bapak</a:t>
            </a:r>
            <a:r>
              <a:rPr lang="en-US" dirty="0" smtClean="0"/>
              <a:t>/</a:t>
            </a:r>
            <a:r>
              <a:rPr lang="en-US" dirty="0" err="1" smtClean="0"/>
              <a:t>Ibu</a:t>
            </a:r>
            <a:r>
              <a:rPr lang="en-US" dirty="0" smtClean="0"/>
              <a:t> </a:t>
            </a:r>
            <a:r>
              <a:rPr lang="en-US" dirty="0" err="1" smtClean="0"/>
              <a:t>menentukan</a:t>
            </a:r>
            <a:r>
              <a:rPr lang="en-US" dirty="0" smtClean="0"/>
              <a:t> </a:t>
            </a:r>
            <a:r>
              <a:rPr lang="en-US" dirty="0" err="1" smtClean="0">
                <a:solidFill>
                  <a:srgbClr val="FF0000"/>
                </a:solidFill>
              </a:rPr>
              <a:t>tanggal</a:t>
            </a:r>
            <a:r>
              <a:rPr lang="en-US" dirty="0" smtClean="0">
                <a:solidFill>
                  <a:srgbClr val="FF0000"/>
                </a:solidFill>
              </a:rPr>
              <a:t> </a:t>
            </a:r>
            <a:r>
              <a:rPr lang="en-US" dirty="0" err="1" smtClean="0">
                <a:solidFill>
                  <a:srgbClr val="FF0000"/>
                </a:solidFill>
              </a:rPr>
              <a:t>kunjungan</a:t>
            </a:r>
            <a:r>
              <a:rPr lang="en-US" dirty="0" smtClean="0"/>
              <a:t> </a:t>
            </a:r>
            <a:r>
              <a:rPr lang="en-US" dirty="0" err="1" smtClean="0"/>
              <a:t>untuk</a:t>
            </a:r>
            <a:r>
              <a:rPr lang="en-US" dirty="0" smtClean="0"/>
              <a:t> </a:t>
            </a:r>
            <a:r>
              <a:rPr lang="en-US" dirty="0" err="1" smtClean="0"/>
              <a:t>selanjutnya</a:t>
            </a:r>
            <a:r>
              <a:rPr lang="en-US" dirty="0" smtClean="0"/>
              <a:t> </a:t>
            </a:r>
            <a:r>
              <a:rPr lang="en-US" dirty="0" err="1" smtClean="0"/>
              <a:t>dibuatkan</a:t>
            </a:r>
            <a:r>
              <a:rPr lang="en-US" dirty="0" smtClean="0"/>
              <a:t> </a:t>
            </a:r>
            <a:r>
              <a:rPr lang="en-US" dirty="0" err="1" smtClean="0"/>
              <a:t>surat</a:t>
            </a:r>
            <a:r>
              <a:rPr lang="en-US" dirty="0" smtClean="0"/>
              <a:t> </a:t>
            </a:r>
            <a:r>
              <a:rPr lang="en-US" dirty="0" err="1" smtClean="0"/>
              <a:t>tugas</a:t>
            </a:r>
            <a:r>
              <a:rPr lang="en-US" dirty="0" smtClean="0"/>
              <a:t> </a:t>
            </a:r>
            <a:r>
              <a:rPr lang="en-US" dirty="0" err="1" smtClean="0"/>
              <a:t>pembimbingan</a:t>
            </a:r>
            <a:endParaRPr lang="en-US" dirty="0" smtClean="0"/>
          </a:p>
          <a:p>
            <a:r>
              <a:rPr lang="en-US" dirty="0" smtClean="0"/>
              <a:t>Surat </a:t>
            </a:r>
            <a:r>
              <a:rPr lang="en-US" dirty="0" err="1" smtClean="0"/>
              <a:t>tugas</a:t>
            </a:r>
            <a:r>
              <a:rPr lang="en-US" dirty="0" smtClean="0"/>
              <a:t> </a:t>
            </a:r>
            <a:r>
              <a:rPr lang="en-US" dirty="0" err="1" smtClean="0"/>
              <a:t>pembimbingan</a:t>
            </a:r>
            <a:r>
              <a:rPr lang="en-US" dirty="0" smtClean="0"/>
              <a:t> </a:t>
            </a:r>
            <a:r>
              <a:rPr lang="en-US" dirty="0" err="1" smtClean="0"/>
              <a:t>akan</a:t>
            </a:r>
            <a:r>
              <a:rPr lang="en-US" dirty="0" smtClean="0"/>
              <a:t> </a:t>
            </a:r>
            <a:r>
              <a:rPr lang="en-US" dirty="0" err="1" smtClean="0"/>
              <a:t>dikirim</a:t>
            </a:r>
            <a:r>
              <a:rPr lang="en-US" dirty="0" smtClean="0"/>
              <a:t> </a:t>
            </a:r>
            <a:r>
              <a:rPr lang="en-US" dirty="0" err="1" smtClean="0"/>
              <a:t>ke</a:t>
            </a:r>
            <a:r>
              <a:rPr lang="en-US" dirty="0" smtClean="0"/>
              <a:t> </a:t>
            </a:r>
            <a:r>
              <a:rPr lang="en-US" dirty="0" err="1" smtClean="0"/>
              <a:t>fakultas</a:t>
            </a:r>
            <a:r>
              <a:rPr lang="en-US" dirty="0"/>
              <a:t> </a:t>
            </a:r>
            <a:r>
              <a:rPr lang="en-US" dirty="0" err="1" smtClean="0"/>
              <a:t>atau</a:t>
            </a:r>
            <a:r>
              <a:rPr lang="en-US" dirty="0" smtClean="0"/>
              <a:t> </a:t>
            </a:r>
            <a:r>
              <a:rPr lang="en-US" dirty="0" err="1" smtClean="0"/>
              <a:t>Bapak</a:t>
            </a:r>
            <a:r>
              <a:rPr lang="en-US" dirty="0" smtClean="0"/>
              <a:t>/</a:t>
            </a:r>
            <a:r>
              <a:rPr lang="en-US" dirty="0" err="1" smtClean="0"/>
              <a:t>Ibu</a:t>
            </a:r>
            <a:r>
              <a:rPr lang="en-US" dirty="0" smtClean="0"/>
              <a:t> </a:t>
            </a:r>
            <a:r>
              <a:rPr lang="en-US" dirty="0" err="1" smtClean="0"/>
              <a:t>berkenan</a:t>
            </a:r>
            <a:r>
              <a:rPr lang="en-US" dirty="0" smtClean="0"/>
              <a:t> </a:t>
            </a:r>
            <a:r>
              <a:rPr lang="en-US" dirty="0" err="1" smtClean="0"/>
              <a:t>mengambil</a:t>
            </a:r>
            <a:r>
              <a:rPr lang="en-US" dirty="0" smtClean="0"/>
              <a:t> </a:t>
            </a:r>
            <a:r>
              <a:rPr lang="en-US" dirty="0" err="1" smtClean="0"/>
              <a:t>ke</a:t>
            </a:r>
            <a:r>
              <a:rPr lang="en-US" dirty="0" smtClean="0"/>
              <a:t> LP3</a:t>
            </a:r>
          </a:p>
          <a:p>
            <a:r>
              <a:rPr lang="id-ID" altLang="en-US" dirty="0"/>
              <a:t>Mohon SPD dimintakan tandatangan dari sekolah dan segera diserahkan ke LP3 untuk diganti uang </a:t>
            </a:r>
            <a:r>
              <a:rPr lang="id-ID" altLang="en-US" dirty="0" smtClean="0"/>
              <a:t>transport</a:t>
            </a:r>
            <a:r>
              <a:rPr lang="en-US" altLang="en-US" dirty="0" smtClean="0"/>
              <a:t> (</a:t>
            </a:r>
            <a:r>
              <a:rPr lang="en-US" altLang="en-US" dirty="0" err="1" smtClean="0"/>
              <a:t>ke</a:t>
            </a:r>
            <a:r>
              <a:rPr lang="en-US" altLang="en-US" dirty="0" smtClean="0"/>
              <a:t> </a:t>
            </a:r>
            <a:r>
              <a:rPr lang="en-US" altLang="en-US" dirty="0" err="1" smtClean="0"/>
              <a:t>Mbak</a:t>
            </a:r>
            <a:r>
              <a:rPr lang="en-US" altLang="en-US" dirty="0" smtClean="0"/>
              <a:t> </a:t>
            </a:r>
            <a:r>
              <a:rPr lang="en-US" altLang="en-US" dirty="0" err="1" smtClean="0"/>
              <a:t>Umi</a:t>
            </a:r>
            <a:r>
              <a:rPr lang="en-US" altLang="en-US" dirty="0" smtClean="0"/>
              <a:t>)</a:t>
            </a:r>
            <a:endParaRPr lang="id-ID" altLang="en-US" dirty="0"/>
          </a:p>
        </p:txBody>
      </p:sp>
    </p:spTree>
    <p:extLst>
      <p:ext uri="{BB962C8B-B14F-4D97-AF65-F5344CB8AC3E}">
        <p14:creationId xmlns:p14="http://schemas.microsoft.com/office/powerpoint/2010/main" val="936919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Lain-lain</a:t>
            </a:r>
            <a:endParaRPr lang="en-US" dirty="0"/>
          </a:p>
        </p:txBody>
      </p:sp>
      <p:sp>
        <p:nvSpPr>
          <p:cNvPr id="3" name="Content Placeholder 2"/>
          <p:cNvSpPr>
            <a:spLocks noGrp="1"/>
          </p:cNvSpPr>
          <p:nvPr>
            <p:ph sz="quarter" idx="1"/>
          </p:nvPr>
        </p:nvSpPr>
        <p:spPr/>
        <p:txBody>
          <a:bodyPr>
            <a:normAutofit lnSpcReduction="10000"/>
          </a:bodyPr>
          <a:lstStyle/>
          <a:p>
            <a:r>
              <a:rPr lang="en-US" dirty="0" err="1"/>
              <a:t>Mohon</a:t>
            </a:r>
            <a:r>
              <a:rPr lang="en-US" dirty="0"/>
              <a:t> DP </a:t>
            </a:r>
            <a:r>
              <a:rPr lang="en-US" dirty="0" err="1"/>
              <a:t>untuk</a:t>
            </a:r>
            <a:r>
              <a:rPr lang="en-US" dirty="0"/>
              <a:t> </a:t>
            </a:r>
            <a:r>
              <a:rPr lang="en-US" dirty="0" err="1"/>
              <a:t>tepat</a:t>
            </a:r>
            <a:r>
              <a:rPr lang="en-US" dirty="0"/>
              <a:t> </a:t>
            </a:r>
            <a:r>
              <a:rPr lang="en-US" dirty="0" err="1"/>
              <a:t>waktu</a:t>
            </a:r>
            <a:r>
              <a:rPr lang="en-US" dirty="0"/>
              <a:t> </a:t>
            </a:r>
            <a:r>
              <a:rPr lang="en-US" dirty="0" err="1"/>
              <a:t>dalam</a:t>
            </a:r>
            <a:r>
              <a:rPr lang="en-US" dirty="0"/>
              <a:t> </a:t>
            </a:r>
            <a:r>
              <a:rPr lang="en-US" dirty="0" err="1"/>
              <a:t>mengisi</a:t>
            </a:r>
            <a:r>
              <a:rPr lang="en-US" dirty="0"/>
              <a:t> </a:t>
            </a:r>
            <a:r>
              <a:rPr lang="en-US" dirty="0" err="1"/>
              <a:t>nilai</a:t>
            </a:r>
            <a:r>
              <a:rPr lang="en-US" dirty="0"/>
              <a:t> KPL 1 </a:t>
            </a:r>
            <a:r>
              <a:rPr lang="en-US" dirty="0" err="1"/>
              <a:t>dan</a:t>
            </a:r>
            <a:r>
              <a:rPr lang="en-US" dirty="0"/>
              <a:t> KPL 2 (</a:t>
            </a:r>
            <a:r>
              <a:rPr lang="en-US" dirty="0" err="1"/>
              <a:t>untuk</a:t>
            </a:r>
            <a:r>
              <a:rPr lang="en-US" dirty="0"/>
              <a:t> </a:t>
            </a:r>
            <a:r>
              <a:rPr lang="en-US" dirty="0" err="1"/>
              <a:t>beberapa</a:t>
            </a:r>
            <a:r>
              <a:rPr lang="en-US" dirty="0"/>
              <a:t> </a:t>
            </a:r>
            <a:r>
              <a:rPr lang="en-US" dirty="0" err="1"/>
              <a:t>mahasiswa</a:t>
            </a:r>
            <a:r>
              <a:rPr lang="en-US" dirty="0"/>
              <a:t>, </a:t>
            </a:r>
            <a:r>
              <a:rPr lang="en-US" dirty="0" err="1"/>
              <a:t>keterlambatan</a:t>
            </a:r>
            <a:r>
              <a:rPr lang="en-US" dirty="0"/>
              <a:t> </a:t>
            </a:r>
            <a:r>
              <a:rPr lang="en-US" dirty="0" err="1"/>
              <a:t>dosen</a:t>
            </a:r>
            <a:r>
              <a:rPr lang="en-US" dirty="0"/>
              <a:t> </a:t>
            </a:r>
            <a:r>
              <a:rPr lang="en-US" dirty="0" err="1"/>
              <a:t>dalam</a:t>
            </a:r>
            <a:r>
              <a:rPr lang="en-US" dirty="0"/>
              <a:t> </a:t>
            </a:r>
            <a:r>
              <a:rPr lang="en-US" dirty="0" err="1"/>
              <a:t>mengentry</a:t>
            </a:r>
            <a:r>
              <a:rPr lang="en-US" dirty="0"/>
              <a:t> </a:t>
            </a:r>
            <a:r>
              <a:rPr lang="en-US" dirty="0" err="1"/>
              <a:t>nilai</a:t>
            </a:r>
            <a:r>
              <a:rPr lang="en-US" dirty="0"/>
              <a:t> </a:t>
            </a:r>
            <a:r>
              <a:rPr lang="en-US" dirty="0" err="1"/>
              <a:t>akan</a:t>
            </a:r>
            <a:r>
              <a:rPr lang="en-US" dirty="0"/>
              <a:t> </a:t>
            </a:r>
            <a:r>
              <a:rPr lang="en-US" dirty="0" err="1"/>
              <a:t>menghambat</a:t>
            </a:r>
            <a:r>
              <a:rPr lang="en-US" dirty="0"/>
              <a:t> </a:t>
            </a:r>
            <a:r>
              <a:rPr lang="en-US" dirty="0" err="1"/>
              <a:t>yudisium</a:t>
            </a:r>
            <a:r>
              <a:rPr lang="en-US" dirty="0"/>
              <a:t> </a:t>
            </a:r>
            <a:r>
              <a:rPr lang="en-US" dirty="0" err="1"/>
              <a:t>mereka</a:t>
            </a:r>
            <a:r>
              <a:rPr lang="en-US" dirty="0"/>
              <a:t>)</a:t>
            </a:r>
          </a:p>
          <a:p>
            <a:pPr marL="0" indent="0">
              <a:buNone/>
            </a:pPr>
            <a:endParaRPr lang="en-US" dirty="0" smtClean="0"/>
          </a:p>
          <a:p>
            <a:r>
              <a:rPr lang="en-US" dirty="0" err="1" smtClean="0"/>
              <a:t>Hak</a:t>
            </a:r>
            <a:r>
              <a:rPr lang="en-US" dirty="0" smtClean="0"/>
              <a:t> DP</a:t>
            </a:r>
          </a:p>
          <a:p>
            <a:pPr lvl="1"/>
            <a:r>
              <a:rPr lang="en-US" dirty="0" smtClean="0"/>
              <a:t>KPL 1 : </a:t>
            </a:r>
            <a:r>
              <a:rPr lang="en-US" dirty="0" err="1" smtClean="0"/>
              <a:t>Mendapatkan</a:t>
            </a:r>
            <a:r>
              <a:rPr lang="en-US" dirty="0" smtClean="0"/>
              <a:t> </a:t>
            </a:r>
            <a:r>
              <a:rPr lang="en-US" dirty="0" err="1" smtClean="0"/>
              <a:t>surat</a:t>
            </a:r>
            <a:r>
              <a:rPr lang="en-US" dirty="0" smtClean="0"/>
              <a:t> </a:t>
            </a:r>
            <a:r>
              <a:rPr lang="en-US" dirty="0" err="1" smtClean="0"/>
              <a:t>tugas</a:t>
            </a:r>
            <a:r>
              <a:rPr lang="en-US" dirty="0" smtClean="0"/>
              <a:t> yang </a:t>
            </a:r>
            <a:r>
              <a:rPr lang="en-US" dirty="0" err="1" smtClean="0"/>
              <a:t>akan</a:t>
            </a:r>
            <a:r>
              <a:rPr lang="en-US" dirty="0" smtClean="0"/>
              <a:t> </a:t>
            </a:r>
            <a:r>
              <a:rPr lang="en-US" dirty="0" err="1" smtClean="0"/>
              <a:t>dihargai</a:t>
            </a:r>
            <a:r>
              <a:rPr lang="en-US" dirty="0" smtClean="0"/>
              <a:t> </a:t>
            </a:r>
            <a:r>
              <a:rPr lang="en-US" dirty="0" err="1" smtClean="0"/>
              <a:t>melalui</a:t>
            </a:r>
            <a:r>
              <a:rPr lang="en-US" dirty="0" smtClean="0"/>
              <a:t> </a:t>
            </a:r>
            <a:r>
              <a:rPr lang="en-US" dirty="0" err="1" smtClean="0"/>
              <a:t>Remunerasi</a:t>
            </a:r>
            <a:r>
              <a:rPr lang="en-US" dirty="0" smtClean="0"/>
              <a:t> (</a:t>
            </a:r>
            <a:r>
              <a:rPr lang="en-US" dirty="0" err="1" smtClean="0"/>
              <a:t>dihitung</a:t>
            </a:r>
            <a:r>
              <a:rPr lang="en-US" dirty="0" smtClean="0"/>
              <a:t> per </a:t>
            </a:r>
            <a:r>
              <a:rPr lang="en-US" dirty="0" err="1" smtClean="0"/>
              <a:t>mahasiswa</a:t>
            </a:r>
            <a:r>
              <a:rPr lang="en-US" dirty="0" smtClean="0"/>
              <a:t>)</a:t>
            </a:r>
          </a:p>
          <a:p>
            <a:pPr lvl="1"/>
            <a:r>
              <a:rPr lang="en-US" dirty="0" smtClean="0"/>
              <a:t>KPL 2 : </a:t>
            </a:r>
          </a:p>
          <a:p>
            <a:pPr lvl="2"/>
            <a:r>
              <a:rPr lang="en-US" dirty="0" err="1"/>
              <a:t>Mendapatkan</a:t>
            </a:r>
            <a:r>
              <a:rPr lang="en-US" dirty="0"/>
              <a:t> </a:t>
            </a:r>
            <a:r>
              <a:rPr lang="en-US" dirty="0" err="1"/>
              <a:t>surat</a:t>
            </a:r>
            <a:r>
              <a:rPr lang="en-US" dirty="0"/>
              <a:t> </a:t>
            </a:r>
            <a:r>
              <a:rPr lang="en-US" dirty="0" err="1"/>
              <a:t>tugas</a:t>
            </a:r>
            <a:r>
              <a:rPr lang="en-US" dirty="0"/>
              <a:t> yang </a:t>
            </a:r>
            <a:r>
              <a:rPr lang="en-US" dirty="0" err="1"/>
              <a:t>akan</a:t>
            </a:r>
            <a:r>
              <a:rPr lang="en-US" dirty="0"/>
              <a:t> </a:t>
            </a:r>
            <a:r>
              <a:rPr lang="en-US" dirty="0" err="1"/>
              <a:t>dihargai</a:t>
            </a:r>
            <a:r>
              <a:rPr lang="en-US" dirty="0"/>
              <a:t> </a:t>
            </a:r>
            <a:r>
              <a:rPr lang="en-US" dirty="0" err="1"/>
              <a:t>melalui</a:t>
            </a:r>
            <a:r>
              <a:rPr lang="en-US" dirty="0"/>
              <a:t> </a:t>
            </a:r>
            <a:r>
              <a:rPr lang="en-US" dirty="0" err="1"/>
              <a:t>Remunerasi</a:t>
            </a:r>
            <a:r>
              <a:rPr lang="en-US" dirty="0"/>
              <a:t> (</a:t>
            </a:r>
            <a:r>
              <a:rPr lang="en-US" dirty="0" err="1"/>
              <a:t>dihitung</a:t>
            </a:r>
            <a:r>
              <a:rPr lang="en-US" dirty="0"/>
              <a:t> per </a:t>
            </a:r>
            <a:r>
              <a:rPr lang="en-US" dirty="0" err="1"/>
              <a:t>mahasiswa</a:t>
            </a:r>
            <a:r>
              <a:rPr lang="en-US" dirty="0" smtClean="0"/>
              <a:t>)</a:t>
            </a:r>
          </a:p>
          <a:p>
            <a:pPr lvl="2"/>
            <a:r>
              <a:rPr lang="en-US" dirty="0" err="1" smtClean="0"/>
              <a:t>Diberikan</a:t>
            </a:r>
            <a:r>
              <a:rPr lang="en-US" dirty="0" smtClean="0"/>
              <a:t> transport 2 </a:t>
            </a:r>
            <a:r>
              <a:rPr lang="en-US" dirty="0" smtClean="0"/>
              <a:t>kali (</a:t>
            </a:r>
            <a:r>
              <a:rPr lang="en-US" dirty="0" err="1" smtClean="0"/>
              <a:t>tarif</a:t>
            </a:r>
            <a:r>
              <a:rPr lang="en-US" dirty="0" smtClean="0"/>
              <a:t> </a:t>
            </a:r>
            <a:r>
              <a:rPr lang="en-US" dirty="0" err="1" smtClean="0"/>
              <a:t>sesuai</a:t>
            </a:r>
            <a:r>
              <a:rPr lang="en-US" dirty="0" smtClean="0"/>
              <a:t> SK </a:t>
            </a:r>
            <a:r>
              <a:rPr lang="en-US" dirty="0" err="1" smtClean="0"/>
              <a:t>Tarif</a:t>
            </a:r>
            <a:r>
              <a:rPr lang="en-US" dirty="0" smtClean="0"/>
              <a:t> </a:t>
            </a:r>
            <a:r>
              <a:rPr lang="en-US" dirty="0" err="1" smtClean="0"/>
              <a:t>Rektor</a:t>
            </a:r>
            <a:r>
              <a:rPr lang="en-US" dirty="0" smtClean="0"/>
              <a:t>)</a:t>
            </a:r>
          </a:p>
          <a:p>
            <a:pPr lvl="2"/>
            <a:r>
              <a:rPr lang="en-US" dirty="0" err="1" smtClean="0"/>
              <a:t>Mohon</a:t>
            </a:r>
            <a:r>
              <a:rPr lang="en-US" dirty="0" smtClean="0"/>
              <a:t> </a:t>
            </a:r>
            <a:r>
              <a:rPr lang="en-US" dirty="0" err="1" smtClean="0"/>
              <a:t>diusahakan</a:t>
            </a:r>
            <a:r>
              <a:rPr lang="en-US" dirty="0" smtClean="0"/>
              <a:t> </a:t>
            </a:r>
            <a:r>
              <a:rPr lang="en-US" dirty="0" err="1" smtClean="0"/>
              <a:t>bimbingan</a:t>
            </a:r>
            <a:r>
              <a:rPr lang="en-US" dirty="0" smtClean="0"/>
              <a:t> </a:t>
            </a:r>
            <a:r>
              <a:rPr lang="en-US" dirty="0" err="1" smtClean="0"/>
              <a:t>dilaksanakan</a:t>
            </a:r>
            <a:r>
              <a:rPr lang="en-US" dirty="0" smtClean="0"/>
              <a:t> </a:t>
            </a:r>
            <a:r>
              <a:rPr lang="en-US" dirty="0" err="1" smtClean="0"/>
              <a:t>secara</a:t>
            </a:r>
            <a:r>
              <a:rPr lang="en-US" dirty="0" smtClean="0"/>
              <a:t> optimal</a:t>
            </a:r>
          </a:p>
        </p:txBody>
      </p:sp>
    </p:spTree>
    <p:extLst>
      <p:ext uri="{BB962C8B-B14F-4D97-AF65-F5344CB8AC3E}">
        <p14:creationId xmlns:p14="http://schemas.microsoft.com/office/powerpoint/2010/main" val="3092024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TERIMAKASIH</a:t>
            </a:r>
            <a:endParaRPr lang="id-ID" dirty="0"/>
          </a:p>
        </p:txBody>
      </p:sp>
    </p:spTree>
    <p:extLst>
      <p:ext uri="{BB962C8B-B14F-4D97-AF65-F5344CB8AC3E}">
        <p14:creationId xmlns:p14="http://schemas.microsoft.com/office/powerpoint/2010/main" val="158310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id-ID" dirty="0" smtClean="0"/>
              <a:t>Hakekat KPL</a:t>
            </a:r>
            <a:endParaRPr lang="id-ID" dirty="0"/>
          </a:p>
        </p:txBody>
      </p:sp>
      <p:sp>
        <p:nvSpPr>
          <p:cNvPr id="22530" name="Content Placeholder 1"/>
          <p:cNvSpPr>
            <a:spLocks noGrp="1"/>
          </p:cNvSpPr>
          <p:nvPr>
            <p:ph sz="quarter" idx="1"/>
          </p:nvPr>
        </p:nvSpPr>
        <p:spPr/>
        <p:txBody>
          <a:bodyPr>
            <a:normAutofit/>
          </a:bodyPr>
          <a:lstStyle/>
          <a:p>
            <a:pPr marL="0" indent="0">
              <a:buNone/>
            </a:pPr>
            <a:r>
              <a:rPr lang="id-ID" sz="3200" dirty="0" smtClean="0"/>
              <a:t>Kajian dan Praktik Lapangan (KPL) adalah matakuliah yang memberikan wawasan dan pengalaman praktis kepada mahasiswa kependidikan dan non kependidikan tentang kegiatan riil di lapangan sehingga mahasiswa memiliki kompetensi yang memadai dalam melaksanakan tugas sesuai dengan bidang keahliannya</a:t>
            </a:r>
          </a:p>
          <a:p>
            <a:endParaRPr lang="id-ID" sz="3200" dirty="0" smtClean="0"/>
          </a:p>
        </p:txBody>
      </p:sp>
    </p:spTree>
    <p:extLst>
      <p:ext uri="{BB962C8B-B14F-4D97-AF65-F5344CB8AC3E}">
        <p14:creationId xmlns:p14="http://schemas.microsoft.com/office/powerpoint/2010/main" val="311877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47700" y="576263"/>
            <a:ext cx="7666038" cy="566737"/>
          </a:xfrm>
        </p:spPr>
        <p:txBody>
          <a:bodyPr lIns="90000" tIns="45000" rIns="90000" bIns="45000" anchor="t">
            <a:normAutofit/>
          </a:bodyPr>
          <a:lstStyle/>
          <a:p>
            <a:pPr algn="l" eaLnBrk="1"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800" b="0" i="0" dirty="0" err="1" smtClean="0">
                <a:solidFill>
                  <a:srgbClr val="3333FF"/>
                </a:solidFill>
                <a:effectLst>
                  <a:outerShdw blurRad="38100" dist="38100" dir="2700000" algn="tl">
                    <a:srgbClr val="C0C0C0"/>
                  </a:outerShdw>
                </a:effectLst>
                <a:latin typeface="Franklin Gothic Book" panose="020B0503020102020204" pitchFamily="34" charset="0"/>
              </a:rPr>
              <a:t>Dasar</a:t>
            </a:r>
            <a:r>
              <a:rPr lang="en-US" sz="2800" b="0" i="0" dirty="0" smtClean="0">
                <a:solidFill>
                  <a:srgbClr val="3333FF"/>
                </a:solidFill>
                <a:effectLst>
                  <a:outerShdw blurRad="38100" dist="38100" dir="2700000" algn="tl">
                    <a:srgbClr val="C0C0C0"/>
                  </a:outerShdw>
                </a:effectLst>
                <a:latin typeface="Franklin Gothic Book" panose="020B0503020102020204" pitchFamily="34" charset="0"/>
              </a:rPr>
              <a:t> </a:t>
            </a:r>
            <a:r>
              <a:rPr lang="en-US" sz="2800" b="0" i="0" dirty="0" err="1" smtClean="0">
                <a:solidFill>
                  <a:srgbClr val="3333FF"/>
                </a:solidFill>
                <a:effectLst>
                  <a:outerShdw blurRad="38100" dist="38100" dir="2700000" algn="tl">
                    <a:srgbClr val="C0C0C0"/>
                  </a:outerShdw>
                </a:effectLst>
                <a:latin typeface="Franklin Gothic Book" panose="020B0503020102020204" pitchFamily="34" charset="0"/>
              </a:rPr>
              <a:t>Hukum</a:t>
            </a:r>
            <a:r>
              <a:rPr lang="en-US" sz="2800" b="0" i="0" dirty="0" smtClean="0">
                <a:solidFill>
                  <a:srgbClr val="3333FF"/>
                </a:solidFill>
                <a:effectLst>
                  <a:outerShdw blurRad="38100" dist="38100" dir="2700000" algn="tl">
                    <a:srgbClr val="C0C0C0"/>
                  </a:outerShdw>
                </a:effectLst>
                <a:latin typeface="Franklin Gothic Book" panose="020B0503020102020204" pitchFamily="34" charset="0"/>
              </a:rPr>
              <a:t> KPL </a:t>
            </a:r>
            <a:r>
              <a:rPr lang="en-US" sz="2800" dirty="0" smtClean="0">
                <a:solidFill>
                  <a:srgbClr val="3333FF"/>
                </a:solidFill>
                <a:effectLst>
                  <a:outerShdw blurRad="38100" dist="38100" dir="2700000" algn="tl">
                    <a:srgbClr val="C0C0C0"/>
                  </a:outerShdw>
                </a:effectLst>
                <a:latin typeface="Franklin Gothic Book" panose="020B0503020102020204" pitchFamily="34" charset="0"/>
              </a:rPr>
              <a:t>: </a:t>
            </a:r>
            <a:r>
              <a:rPr lang="en-US" sz="2800" dirty="0" err="1" smtClean="0">
                <a:solidFill>
                  <a:srgbClr val="3333FF"/>
                </a:solidFill>
                <a:effectLst>
                  <a:outerShdw blurRad="38100" dist="38100" dir="2700000" algn="tl">
                    <a:srgbClr val="C0C0C0"/>
                  </a:outerShdw>
                </a:effectLst>
                <a:latin typeface="Franklin Gothic Book" panose="020B0503020102020204" pitchFamily="34" charset="0"/>
              </a:rPr>
              <a:t>Pedoman</a:t>
            </a:r>
            <a:r>
              <a:rPr lang="en-US" sz="2800" dirty="0" smtClean="0">
                <a:solidFill>
                  <a:srgbClr val="3333FF"/>
                </a:solidFill>
                <a:effectLst>
                  <a:outerShdw blurRad="38100" dist="38100" dir="2700000" algn="tl">
                    <a:srgbClr val="C0C0C0"/>
                  </a:outerShdw>
                </a:effectLst>
                <a:latin typeface="Franklin Gothic Book" panose="020B0503020102020204" pitchFamily="34" charset="0"/>
              </a:rPr>
              <a:t> </a:t>
            </a:r>
            <a:r>
              <a:rPr lang="en-US" sz="2800" dirty="0" err="1">
                <a:solidFill>
                  <a:srgbClr val="3333FF"/>
                </a:solidFill>
                <a:effectLst>
                  <a:outerShdw blurRad="38100" dist="38100" dir="2700000" algn="tl">
                    <a:srgbClr val="C0C0C0"/>
                  </a:outerShdw>
                </a:effectLst>
                <a:latin typeface="Franklin Gothic Book" panose="020B0503020102020204" pitchFamily="34" charset="0"/>
              </a:rPr>
              <a:t>P</a:t>
            </a:r>
            <a:r>
              <a:rPr lang="en-US" sz="2800" dirty="0" err="1" smtClean="0">
                <a:solidFill>
                  <a:srgbClr val="3333FF"/>
                </a:solidFill>
                <a:effectLst>
                  <a:outerShdw blurRad="38100" dist="38100" dir="2700000" algn="tl">
                    <a:srgbClr val="C0C0C0"/>
                  </a:outerShdw>
                </a:effectLst>
                <a:latin typeface="Franklin Gothic Book" panose="020B0503020102020204" pitchFamily="34" charset="0"/>
              </a:rPr>
              <a:t>endidikan</a:t>
            </a:r>
            <a:r>
              <a:rPr lang="en-US" sz="2800" dirty="0" smtClean="0">
                <a:solidFill>
                  <a:srgbClr val="3333FF"/>
                </a:solidFill>
                <a:effectLst>
                  <a:outerShdw blurRad="38100" dist="38100" dir="2700000" algn="tl">
                    <a:srgbClr val="C0C0C0"/>
                  </a:outerShdw>
                </a:effectLst>
                <a:latin typeface="Franklin Gothic Book" panose="020B0503020102020204" pitchFamily="34" charset="0"/>
              </a:rPr>
              <a:t> UM</a:t>
            </a:r>
            <a:endParaRPr lang="id-ID" sz="2800" b="0" i="0" dirty="0" smtClean="0">
              <a:solidFill>
                <a:srgbClr val="3333FF"/>
              </a:solidFill>
              <a:effectLst>
                <a:outerShdw blurRad="38100" dist="38100" dir="2700000" algn="tl">
                  <a:srgbClr val="C0C0C0"/>
                </a:outerShdw>
              </a:effectLst>
              <a:latin typeface="Franklin Gothic Book" panose="020B0503020102020204" pitchFamily="34" charset="0"/>
            </a:endParaRPr>
          </a:p>
        </p:txBody>
      </p:sp>
      <p:sp>
        <p:nvSpPr>
          <p:cNvPr id="7171" name="Text Box 2"/>
          <p:cNvSpPr txBox="1">
            <a:spLocks noChangeArrowheads="1"/>
          </p:cNvSpPr>
          <p:nvPr/>
        </p:nvSpPr>
        <p:spPr bwMode="auto">
          <a:xfrm>
            <a:off x="720725" y="1295400"/>
            <a:ext cx="7772400" cy="475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271463" indent="-271463">
              <a:lnSpc>
                <a:spcPct val="93000"/>
              </a:lnSpc>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1pPr>
            <a:lvl2pPr marL="546100" indent="-227013">
              <a:lnSpc>
                <a:spcPct val="93000"/>
              </a:lnSpc>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271463" algn="l"/>
                <a:tab pos="719138" algn="l"/>
                <a:tab pos="1168400" algn="l"/>
                <a:tab pos="1617663" algn="l"/>
                <a:tab pos="2066925" algn="l"/>
                <a:tab pos="2516188" algn="l"/>
                <a:tab pos="2965450" algn="l"/>
                <a:tab pos="3414713" algn="l"/>
                <a:tab pos="3863975" algn="l"/>
                <a:tab pos="4313238" algn="l"/>
                <a:tab pos="4762500" algn="l"/>
                <a:tab pos="5211763" algn="l"/>
                <a:tab pos="5661025" algn="l"/>
                <a:tab pos="6110288" algn="l"/>
                <a:tab pos="6559550" algn="l"/>
                <a:tab pos="7008813" algn="l"/>
                <a:tab pos="7458075" algn="l"/>
                <a:tab pos="7907338" algn="l"/>
                <a:tab pos="8356600" algn="l"/>
                <a:tab pos="8805863" algn="l"/>
                <a:tab pos="9255125" algn="l"/>
              </a:tabLst>
              <a:defRPr>
                <a:solidFill>
                  <a:schemeClr val="bg1"/>
                </a:solidFill>
                <a:latin typeface="Arial" panose="020B0604020202020204" pitchFamily="34" charset="0"/>
                <a:ea typeface="Microsoft YaHei" panose="020B0503020204020204" pitchFamily="34" charset="-122"/>
              </a:defRPr>
            </a:lvl9pPr>
          </a:lstStyle>
          <a:p>
            <a:pPr>
              <a:lnSpc>
                <a:spcPct val="100000"/>
              </a:lnSpc>
              <a:spcBef>
                <a:spcPts val="588"/>
              </a:spcBef>
              <a:spcAft>
                <a:spcPts val="600"/>
              </a:spcAft>
              <a:buClr>
                <a:srgbClr val="D34817"/>
              </a:buClr>
              <a:buSzPct val="85000"/>
              <a:buFont typeface="Wingdings 2" panose="05020102010507070707" pitchFamily="18" charset="2"/>
              <a:buChar char=""/>
            </a:pPr>
            <a:r>
              <a:rPr lang="en-US" sz="2400" dirty="0" smtClean="0">
                <a:solidFill>
                  <a:schemeClr val="tx1"/>
                </a:solidFill>
                <a:effectLst>
                  <a:outerShdw blurRad="38100" dist="38100" dir="2700000" algn="tl">
                    <a:srgbClr val="C0C0C0"/>
                  </a:outerShdw>
                </a:effectLst>
                <a:latin typeface="Franklin Gothic Book" panose="020B0503020102020204" pitchFamily="34" charset="0"/>
              </a:rPr>
              <a:t>KPL </a:t>
            </a:r>
            <a:r>
              <a:rPr lang="en-US" sz="2400" dirty="0" err="1" smtClean="0">
                <a:solidFill>
                  <a:schemeClr val="tx1"/>
                </a:solidFill>
                <a:effectLst>
                  <a:outerShdw blurRad="38100" dist="38100" dir="2700000" algn="tl">
                    <a:srgbClr val="C0C0C0"/>
                  </a:outerShdw>
                </a:effectLst>
                <a:latin typeface="Franklin Gothic Book" panose="020B0503020102020204" pitchFamily="34" charset="0"/>
              </a:rPr>
              <a:t>merupakan</a:t>
            </a:r>
            <a:r>
              <a:rPr lang="en-US" sz="2400" dirty="0" smtClean="0">
                <a:solidFill>
                  <a:schemeClr val="tx1"/>
                </a:solidFill>
                <a:effectLst>
                  <a:outerShdw blurRad="38100" dist="38100" dir="2700000" algn="tl">
                    <a:srgbClr val="C0C0C0"/>
                  </a:outerShdw>
                </a:effectLst>
                <a:latin typeface="Franklin Gothic Book" panose="020B0503020102020204" pitchFamily="34" charset="0"/>
              </a:rPr>
              <a:t> </a:t>
            </a:r>
            <a:r>
              <a:rPr lang="en-US" sz="2400" dirty="0" err="1" smtClean="0">
                <a:solidFill>
                  <a:schemeClr val="tx1"/>
                </a:solidFill>
                <a:effectLst>
                  <a:outerShdw blurRad="38100" dist="38100" dir="2700000" algn="tl">
                    <a:srgbClr val="C0C0C0"/>
                  </a:outerShdw>
                </a:effectLst>
                <a:latin typeface="Franklin Gothic Book" panose="020B0503020102020204" pitchFamily="34" charset="0"/>
              </a:rPr>
              <a:t>bagian</a:t>
            </a:r>
            <a:r>
              <a:rPr lang="en-US" sz="2400" dirty="0" smtClean="0">
                <a:solidFill>
                  <a:schemeClr val="tx1"/>
                </a:solidFill>
                <a:effectLst>
                  <a:outerShdw blurRad="38100" dist="38100" dir="2700000" algn="tl">
                    <a:srgbClr val="C0C0C0"/>
                  </a:outerShdw>
                </a:effectLst>
                <a:latin typeface="Franklin Gothic Book" panose="020B0503020102020204" pitchFamily="34" charset="0"/>
              </a:rPr>
              <a:t> </a:t>
            </a:r>
            <a:r>
              <a:rPr lang="en-US" sz="2400" dirty="0" err="1" smtClean="0">
                <a:solidFill>
                  <a:schemeClr val="tx1"/>
                </a:solidFill>
                <a:effectLst>
                  <a:outerShdw blurRad="38100" dist="38100" dir="2700000" algn="tl">
                    <a:srgbClr val="C0C0C0"/>
                  </a:outerShdw>
                </a:effectLst>
                <a:latin typeface="Franklin Gothic Book" panose="020B0503020102020204" pitchFamily="34" charset="0"/>
              </a:rPr>
              <a:t>dari</a:t>
            </a:r>
            <a:r>
              <a:rPr lang="en-US" sz="2400" dirty="0" smtClean="0">
                <a:solidFill>
                  <a:schemeClr val="tx1"/>
                </a:solidFill>
                <a:effectLst>
                  <a:outerShdw blurRad="38100" dist="38100" dir="2700000" algn="tl">
                    <a:srgbClr val="C0C0C0"/>
                  </a:outerShdw>
                </a:effectLst>
                <a:latin typeface="Franklin Gothic Book" panose="020B0503020102020204" pitchFamily="34" charset="0"/>
              </a:rPr>
              <a:t> </a:t>
            </a:r>
            <a:r>
              <a:rPr lang="id-ID" sz="2400" dirty="0" smtClean="0">
                <a:solidFill>
                  <a:schemeClr val="tx1"/>
                </a:solidFill>
                <a:effectLst>
                  <a:outerShdw blurRad="38100" dist="38100" dir="2700000" algn="tl">
                    <a:srgbClr val="C0C0C0"/>
                  </a:outerShdw>
                </a:effectLst>
                <a:latin typeface="Franklin Gothic Book" panose="020B0503020102020204" pitchFamily="34" charset="0"/>
              </a:rPr>
              <a:t>Kuliah </a:t>
            </a:r>
            <a:r>
              <a:rPr lang="id-ID" sz="2400" dirty="0">
                <a:solidFill>
                  <a:schemeClr val="tx1"/>
                </a:solidFill>
                <a:effectLst>
                  <a:outerShdw blurRad="38100" dist="38100" dir="2700000" algn="tl">
                    <a:srgbClr val="C0C0C0"/>
                  </a:outerShdw>
                </a:effectLst>
                <a:latin typeface="Franklin Gothic Book" panose="020B0503020102020204" pitchFamily="34" charset="0"/>
              </a:rPr>
              <a:t>Pengabdian Kepada Masyarakat </a:t>
            </a:r>
            <a:endParaRPr lang="en-US" sz="2400" dirty="0" smtClean="0">
              <a:solidFill>
                <a:schemeClr val="tx1"/>
              </a:solidFill>
              <a:effectLst>
                <a:outerShdw blurRad="38100" dist="38100" dir="2700000" algn="tl">
                  <a:srgbClr val="C0C0C0"/>
                </a:outerShdw>
              </a:effectLst>
              <a:latin typeface="Franklin Gothic Book" panose="020B0503020102020204" pitchFamily="34" charset="0"/>
            </a:endParaRPr>
          </a:p>
          <a:p>
            <a:pPr>
              <a:lnSpc>
                <a:spcPct val="100000"/>
              </a:lnSpc>
              <a:spcBef>
                <a:spcPts val="588"/>
              </a:spcBef>
              <a:spcAft>
                <a:spcPts val="600"/>
              </a:spcAft>
              <a:buClr>
                <a:srgbClr val="D34817"/>
              </a:buClr>
              <a:buSzPct val="85000"/>
              <a:buFont typeface="Wingdings 2" panose="05020102010507070707" pitchFamily="18" charset="2"/>
              <a:buChar char=""/>
            </a:pPr>
            <a:r>
              <a:rPr lang="en-US" sz="2400" dirty="0" smtClean="0">
                <a:solidFill>
                  <a:schemeClr val="tx1"/>
                </a:solidFill>
                <a:effectLst>
                  <a:outerShdw blurRad="38100" dist="38100" dir="2700000" algn="tl">
                    <a:srgbClr val="C0C0C0"/>
                  </a:outerShdw>
                </a:effectLst>
                <a:latin typeface="Franklin Gothic Book" panose="020B0503020102020204" pitchFamily="34" charset="0"/>
              </a:rPr>
              <a:t>KPL : </a:t>
            </a:r>
            <a:r>
              <a:rPr lang="en-US" sz="2400" dirty="0" err="1" smtClean="0">
                <a:solidFill>
                  <a:schemeClr val="tx1"/>
                </a:solidFill>
                <a:effectLst>
                  <a:outerShdw blurRad="38100" dist="38100" dir="2700000" algn="tl">
                    <a:srgbClr val="C0C0C0"/>
                  </a:outerShdw>
                </a:effectLst>
                <a:latin typeface="Franklin Gothic Book" panose="020B0503020102020204" pitchFamily="34" charset="0"/>
              </a:rPr>
              <a:t>Kependidikan</a:t>
            </a:r>
            <a:r>
              <a:rPr lang="en-US" sz="2400" dirty="0" smtClean="0">
                <a:solidFill>
                  <a:schemeClr val="tx1"/>
                </a:solidFill>
                <a:effectLst>
                  <a:outerShdw blurRad="38100" dist="38100" dir="2700000" algn="tl">
                    <a:srgbClr val="C0C0C0"/>
                  </a:outerShdw>
                </a:effectLst>
                <a:latin typeface="Franklin Gothic Book" panose="020B0503020102020204" pitchFamily="34" charset="0"/>
              </a:rPr>
              <a:t> </a:t>
            </a:r>
            <a:r>
              <a:rPr lang="en-US" sz="2400" dirty="0" err="1" smtClean="0">
                <a:solidFill>
                  <a:schemeClr val="tx1"/>
                </a:solidFill>
                <a:effectLst>
                  <a:outerShdw blurRad="38100" dist="38100" dir="2700000" algn="tl">
                    <a:srgbClr val="C0C0C0"/>
                  </a:outerShdw>
                </a:effectLst>
                <a:latin typeface="Franklin Gothic Book" panose="020B0503020102020204" pitchFamily="34" charset="0"/>
              </a:rPr>
              <a:t>dan</a:t>
            </a:r>
            <a:r>
              <a:rPr lang="en-US" sz="2400" dirty="0" smtClean="0">
                <a:solidFill>
                  <a:schemeClr val="tx1"/>
                </a:solidFill>
                <a:effectLst>
                  <a:outerShdw blurRad="38100" dist="38100" dir="2700000" algn="tl">
                    <a:srgbClr val="C0C0C0"/>
                  </a:outerShdw>
                </a:effectLst>
                <a:latin typeface="Franklin Gothic Book" panose="020B0503020102020204" pitchFamily="34" charset="0"/>
              </a:rPr>
              <a:t> Non </a:t>
            </a:r>
            <a:r>
              <a:rPr lang="en-US" sz="2400" dirty="0" err="1" smtClean="0">
                <a:solidFill>
                  <a:schemeClr val="tx1"/>
                </a:solidFill>
                <a:effectLst>
                  <a:outerShdw blurRad="38100" dist="38100" dir="2700000" algn="tl">
                    <a:srgbClr val="C0C0C0"/>
                  </a:outerShdw>
                </a:effectLst>
                <a:latin typeface="Franklin Gothic Book" panose="020B0503020102020204" pitchFamily="34" charset="0"/>
              </a:rPr>
              <a:t>Kependidikan</a:t>
            </a:r>
            <a:endParaRPr lang="en-US" sz="2400" dirty="0">
              <a:solidFill>
                <a:schemeClr val="tx1"/>
              </a:solidFill>
              <a:effectLst>
                <a:outerShdw blurRad="38100" dist="38100" dir="2700000" algn="tl">
                  <a:srgbClr val="C0C0C0"/>
                </a:outerShdw>
              </a:effectLst>
              <a:latin typeface="Franklin Gothic Book" panose="020B0503020102020204" pitchFamily="34" charset="0"/>
            </a:endParaRPr>
          </a:p>
          <a:p>
            <a:pPr>
              <a:lnSpc>
                <a:spcPct val="100000"/>
              </a:lnSpc>
              <a:spcBef>
                <a:spcPts val="588"/>
              </a:spcBef>
              <a:spcAft>
                <a:spcPts val="600"/>
              </a:spcAft>
              <a:buClr>
                <a:srgbClr val="D34817"/>
              </a:buClr>
              <a:buSzPct val="85000"/>
              <a:buFont typeface="Wingdings 2" panose="05020102010507070707" pitchFamily="18" charset="2"/>
              <a:buChar char=""/>
            </a:pPr>
            <a:r>
              <a:rPr lang="id-ID" sz="2600" dirty="0" smtClean="0">
                <a:solidFill>
                  <a:srgbClr val="000000"/>
                </a:solidFill>
                <a:latin typeface="Perpetua" panose="02020502060401020303" pitchFamily="18" charset="0"/>
              </a:rPr>
              <a:t>Kajian dan Praktik Lapangan (KPL) </a:t>
            </a:r>
            <a:r>
              <a:rPr lang="id-ID" sz="2400" dirty="0" smtClean="0">
                <a:solidFill>
                  <a:srgbClr val="000000"/>
                </a:solidFill>
                <a:latin typeface="Perpetua" panose="02020502060401020303" pitchFamily="18" charset="0"/>
              </a:rPr>
              <a:t>KEPENDIDIKAN</a:t>
            </a:r>
          </a:p>
          <a:p>
            <a:pPr lvl="1" eaLnBrk="1" hangingPunct="1">
              <a:lnSpc>
                <a:spcPct val="100000"/>
              </a:lnSpc>
              <a:spcBef>
                <a:spcPts val="375"/>
              </a:spcBef>
              <a:spcAft>
                <a:spcPts val="600"/>
              </a:spcAft>
              <a:buClr>
                <a:srgbClr val="9B2D1F"/>
              </a:buClr>
              <a:buSzPct val="85000"/>
              <a:buFont typeface="Wingdings 2" panose="05020102010507070707" pitchFamily="18" charset="2"/>
              <a:buChar char=""/>
            </a:pPr>
            <a:r>
              <a:rPr lang="id-ID" sz="2400" dirty="0" smtClean="0">
                <a:solidFill>
                  <a:srgbClr val="000000"/>
                </a:solidFill>
                <a:latin typeface="Perpetua" panose="02020502060401020303" pitchFamily="18" charset="0"/>
              </a:rPr>
              <a:t>KPL </a:t>
            </a:r>
            <a:r>
              <a:rPr lang="id-ID" sz="2400" dirty="0">
                <a:solidFill>
                  <a:srgbClr val="000000"/>
                </a:solidFill>
                <a:latin typeface="Perpetua" panose="02020502060401020303" pitchFamily="18" charset="0"/>
              </a:rPr>
              <a:t>Keguruan (4 sks ; 2 minggu di kampus dan 6 minggu di sekolah)</a:t>
            </a:r>
          </a:p>
          <a:p>
            <a:pPr lvl="1" eaLnBrk="1" hangingPunct="1">
              <a:lnSpc>
                <a:spcPct val="100000"/>
              </a:lnSpc>
              <a:spcBef>
                <a:spcPts val="375"/>
              </a:spcBef>
              <a:spcAft>
                <a:spcPts val="600"/>
              </a:spcAft>
              <a:buClr>
                <a:srgbClr val="9B2D1F"/>
              </a:buClr>
              <a:buSzPct val="85000"/>
              <a:buFont typeface="Wingdings 2" panose="05020102010507070707" pitchFamily="18" charset="2"/>
              <a:buChar char=""/>
            </a:pPr>
            <a:r>
              <a:rPr lang="id-ID" sz="2400" dirty="0">
                <a:solidFill>
                  <a:srgbClr val="000000"/>
                </a:solidFill>
                <a:latin typeface="Perpetua" panose="02020502060401020303" pitchFamily="18" charset="0"/>
              </a:rPr>
              <a:t>KPL Non Keguruan (BK, TEP, AP, </a:t>
            </a:r>
            <a:r>
              <a:rPr lang="id-ID" sz="2400" dirty="0" smtClean="0">
                <a:solidFill>
                  <a:srgbClr val="000000"/>
                </a:solidFill>
                <a:latin typeface="Perpetua" panose="02020502060401020303" pitchFamily="18" charset="0"/>
              </a:rPr>
              <a:t>PLS</a:t>
            </a:r>
            <a:r>
              <a:rPr lang="en-US" sz="2400" dirty="0" smtClean="0">
                <a:solidFill>
                  <a:srgbClr val="000000"/>
                </a:solidFill>
                <a:latin typeface="Perpetua" panose="02020502060401020303" pitchFamily="18" charset="0"/>
              </a:rPr>
              <a:t>,PKO</a:t>
            </a:r>
            <a:r>
              <a:rPr lang="id-ID" sz="2400" dirty="0" smtClean="0">
                <a:solidFill>
                  <a:srgbClr val="000000"/>
                </a:solidFill>
                <a:latin typeface="Perpetua" panose="02020502060401020303" pitchFamily="18" charset="0"/>
              </a:rPr>
              <a:t>) </a:t>
            </a:r>
            <a:r>
              <a:rPr lang="id-ID" sz="2400" dirty="0">
                <a:solidFill>
                  <a:srgbClr val="000000"/>
                </a:solidFill>
                <a:latin typeface="Perpetua" panose="02020502060401020303" pitchFamily="18" charset="0"/>
              </a:rPr>
              <a:t>( 4 sks; 6 </a:t>
            </a:r>
            <a:r>
              <a:rPr lang="id-ID" sz="2400" dirty="0" smtClean="0">
                <a:solidFill>
                  <a:srgbClr val="000000"/>
                </a:solidFill>
                <a:latin typeface="Perpetua" panose="02020502060401020303" pitchFamily="18" charset="0"/>
              </a:rPr>
              <a:t>minggu </a:t>
            </a:r>
            <a:r>
              <a:rPr lang="id-ID" sz="2400" dirty="0">
                <a:solidFill>
                  <a:srgbClr val="000000"/>
                </a:solidFill>
                <a:latin typeface="Perpetua" panose="02020502060401020303" pitchFamily="18" charset="0"/>
              </a:rPr>
              <a:t>di lokasi)</a:t>
            </a:r>
          </a:p>
          <a:p>
            <a:pPr eaLnBrk="1" hangingPunct="1">
              <a:lnSpc>
                <a:spcPct val="100000"/>
              </a:lnSpc>
              <a:spcBef>
                <a:spcPts val="588"/>
              </a:spcBef>
              <a:spcAft>
                <a:spcPts val="600"/>
              </a:spcAft>
              <a:buClr>
                <a:srgbClr val="D34817"/>
              </a:buClr>
              <a:buSzPct val="85000"/>
              <a:buFont typeface="Wingdings 2" panose="05020102010507070707" pitchFamily="18" charset="2"/>
              <a:buChar char=""/>
            </a:pPr>
            <a:r>
              <a:rPr lang="id-ID" sz="2600" dirty="0">
                <a:solidFill>
                  <a:srgbClr val="000000"/>
                </a:solidFill>
                <a:latin typeface="Perpetua" panose="02020502060401020303" pitchFamily="18" charset="0"/>
              </a:rPr>
              <a:t>Praktik Pengalaman Lapangan (PPL) PPG</a:t>
            </a:r>
          </a:p>
          <a:p>
            <a:pPr lvl="1" eaLnBrk="1" hangingPunct="1">
              <a:lnSpc>
                <a:spcPct val="100000"/>
              </a:lnSpc>
              <a:spcBef>
                <a:spcPts val="375"/>
              </a:spcBef>
              <a:spcAft>
                <a:spcPts val="600"/>
              </a:spcAft>
              <a:buClr>
                <a:srgbClr val="9B2D1F"/>
              </a:buClr>
              <a:buSzPct val="85000"/>
              <a:buFont typeface="Wingdings 2" panose="05020102010507070707" pitchFamily="18" charset="2"/>
              <a:buChar char=""/>
            </a:pPr>
            <a:r>
              <a:rPr lang="id-ID" sz="2400" dirty="0">
                <a:solidFill>
                  <a:srgbClr val="000000"/>
                </a:solidFill>
                <a:latin typeface="Perpetua" panose="02020502060401020303" pitchFamily="18" charset="0"/>
              </a:rPr>
              <a:t>16 sks ; 16 minggu di sekolah</a:t>
            </a:r>
          </a:p>
        </p:txBody>
      </p:sp>
    </p:spTree>
    <p:extLst>
      <p:ext uri="{BB962C8B-B14F-4D97-AF65-F5344CB8AC3E}">
        <p14:creationId xmlns:p14="http://schemas.microsoft.com/office/powerpoint/2010/main" val="16710625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731838"/>
          </a:xfrm>
        </p:spPr>
        <p:txBody>
          <a:bodyPr>
            <a:normAutofit/>
          </a:bodyPr>
          <a:lstStyle/>
          <a:p>
            <a:r>
              <a:rPr lang="en-US" sz="3200" dirty="0" smtClean="0"/>
              <a:t>PERKEMBANGAN JUMLAH PESERTA </a:t>
            </a:r>
            <a:r>
              <a:rPr lang="id-ID" sz="3200" dirty="0" smtClean="0"/>
              <a:t>KPL</a:t>
            </a:r>
            <a:endParaRPr lang="id-ID" sz="32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53837084"/>
              </p:ext>
            </p:extLst>
          </p:nvPr>
        </p:nvGraphicFramePr>
        <p:xfrm>
          <a:off x="990600" y="1676400"/>
          <a:ext cx="7086598" cy="4502025"/>
        </p:xfrm>
        <a:graphic>
          <a:graphicData uri="http://schemas.openxmlformats.org/drawingml/2006/table">
            <a:tbl>
              <a:tblPr firstRow="1" firstCol="1" bandRow="1">
                <a:tableStyleId>{5C22544A-7EE6-4342-B048-85BDC9FD1C3A}</a:tableStyleId>
              </a:tblPr>
              <a:tblGrid>
                <a:gridCol w="2361632">
                  <a:extLst>
                    <a:ext uri="{9D8B030D-6E8A-4147-A177-3AD203B41FA5}">
                      <a16:colId xmlns:a16="http://schemas.microsoft.com/office/drawing/2014/main" xmlns="" val="20000"/>
                    </a:ext>
                  </a:extLst>
                </a:gridCol>
                <a:gridCol w="2362483">
                  <a:extLst>
                    <a:ext uri="{9D8B030D-6E8A-4147-A177-3AD203B41FA5}">
                      <a16:colId xmlns:a16="http://schemas.microsoft.com/office/drawing/2014/main" xmlns="" val="20001"/>
                    </a:ext>
                  </a:extLst>
                </a:gridCol>
                <a:gridCol w="2362483">
                  <a:extLst>
                    <a:ext uri="{9D8B030D-6E8A-4147-A177-3AD203B41FA5}">
                      <a16:colId xmlns:a16="http://schemas.microsoft.com/office/drawing/2014/main" xmlns="" val="20002"/>
                    </a:ext>
                  </a:extLst>
                </a:gridCol>
              </a:tblGrid>
              <a:tr h="717779">
                <a:tc rowSpan="2">
                  <a:txBody>
                    <a:bodyPr/>
                    <a:lstStyle/>
                    <a:p>
                      <a:pPr marL="457200" algn="ctr">
                        <a:lnSpc>
                          <a:spcPct val="107000"/>
                        </a:lnSpc>
                        <a:spcAft>
                          <a:spcPts val="0"/>
                        </a:spcAft>
                      </a:pPr>
                      <a:r>
                        <a:rPr lang="id-ID" sz="2800" dirty="0">
                          <a:effectLst/>
                        </a:rPr>
                        <a:t>Tahun Ajaran</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457200" algn="ctr">
                        <a:lnSpc>
                          <a:spcPct val="107000"/>
                        </a:lnSpc>
                        <a:spcAft>
                          <a:spcPts val="0"/>
                        </a:spcAft>
                      </a:pPr>
                      <a:r>
                        <a:rPr lang="id-ID" sz="2800">
                          <a:effectLst/>
                        </a:rPr>
                        <a:t>JUMLAH PESERTA KPL</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d-ID"/>
                    </a:p>
                  </a:txBody>
                  <a:tcPr/>
                </a:tc>
                <a:extLst>
                  <a:ext uri="{0D108BD9-81ED-4DB2-BD59-A6C34878D82A}">
                    <a16:rowId xmlns:a16="http://schemas.microsoft.com/office/drawing/2014/main" xmlns="" val="10000"/>
                  </a:ext>
                </a:extLst>
              </a:tr>
              <a:tr h="754507">
                <a:tc vMerge="1">
                  <a:txBody>
                    <a:bodyPr/>
                    <a:lstStyle/>
                    <a:p>
                      <a:endParaRPr lang="id-ID"/>
                    </a:p>
                  </a:txBody>
                  <a:tcPr/>
                </a:tc>
                <a:tc>
                  <a:txBody>
                    <a:bodyPr/>
                    <a:lstStyle/>
                    <a:p>
                      <a:pPr marL="457200" algn="ctr">
                        <a:lnSpc>
                          <a:spcPct val="107000"/>
                        </a:lnSpc>
                        <a:spcAft>
                          <a:spcPts val="0"/>
                        </a:spcAft>
                      </a:pPr>
                      <a:r>
                        <a:rPr lang="id-ID" sz="2800">
                          <a:effectLst/>
                        </a:rPr>
                        <a:t>Semester Gasal</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r>
                        <a:rPr lang="id-ID" sz="2800">
                          <a:effectLst/>
                        </a:rPr>
                        <a:t>Semester Genap</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717779">
                <a:tc>
                  <a:txBody>
                    <a:bodyPr/>
                    <a:lstStyle/>
                    <a:p>
                      <a:pPr marL="457200" algn="ctr">
                        <a:lnSpc>
                          <a:spcPct val="107000"/>
                        </a:lnSpc>
                        <a:spcAft>
                          <a:spcPts val="0"/>
                        </a:spcAft>
                      </a:pPr>
                      <a:r>
                        <a:rPr lang="id-ID" sz="2800" dirty="0">
                          <a:effectLst/>
                        </a:rPr>
                        <a:t>2013/2014</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r>
                        <a:rPr lang="id-ID" sz="2800" smtClean="0">
                          <a:effectLst/>
                        </a:rPr>
                        <a:t>2.635</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r>
                        <a:rPr lang="id-ID" sz="2800" dirty="0" smtClean="0">
                          <a:effectLst/>
                        </a:rPr>
                        <a:t>746</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717779">
                <a:tc>
                  <a:txBody>
                    <a:bodyPr/>
                    <a:lstStyle/>
                    <a:p>
                      <a:pPr marL="457200" algn="ctr">
                        <a:lnSpc>
                          <a:spcPct val="107000"/>
                        </a:lnSpc>
                        <a:spcAft>
                          <a:spcPts val="0"/>
                        </a:spcAft>
                      </a:pPr>
                      <a:r>
                        <a:rPr lang="id-ID" sz="2800">
                          <a:effectLst/>
                        </a:rPr>
                        <a:t>2014/2015</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r>
                        <a:rPr lang="id-ID" sz="2800" dirty="0">
                          <a:effectLst/>
                        </a:rPr>
                        <a:t>3.041</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r>
                        <a:rPr lang="id-ID" sz="2800" dirty="0">
                          <a:effectLst/>
                        </a:rPr>
                        <a:t>663</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717779">
                <a:tc>
                  <a:txBody>
                    <a:bodyPr/>
                    <a:lstStyle/>
                    <a:p>
                      <a:pPr marL="457200" algn="ctr">
                        <a:lnSpc>
                          <a:spcPct val="107000"/>
                        </a:lnSpc>
                        <a:spcAft>
                          <a:spcPts val="0"/>
                        </a:spcAft>
                      </a:pPr>
                      <a:r>
                        <a:rPr lang="id-ID" sz="2800" dirty="0">
                          <a:effectLst/>
                        </a:rPr>
                        <a:t>2015/2016</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r>
                        <a:rPr lang="id-ID" sz="2800">
                          <a:effectLst/>
                        </a:rPr>
                        <a:t>3.708</a:t>
                      </a:r>
                      <a:endParaRPr lang="id-ID"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r>
                        <a:rPr lang="id-ID" sz="2800" dirty="0">
                          <a:effectLst/>
                        </a:rPr>
                        <a:t>762</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717779">
                <a:tc>
                  <a:txBody>
                    <a:bodyPr/>
                    <a:lstStyle/>
                    <a:p>
                      <a:pPr marL="457200" algn="ctr">
                        <a:lnSpc>
                          <a:spcPct val="107000"/>
                        </a:lnSpc>
                        <a:spcAft>
                          <a:spcPts val="0"/>
                        </a:spcAft>
                      </a:pPr>
                      <a:r>
                        <a:rPr lang="en-US" sz="2800" dirty="0" smtClean="0">
                          <a:effectLst/>
                          <a:latin typeface="Perpetua" panose="02020502060401020303" pitchFamily="18" charset="0"/>
                          <a:ea typeface="Calibri" panose="020F0502020204030204" pitchFamily="34" charset="0"/>
                          <a:cs typeface="Times New Roman" panose="02020603050405020304" pitchFamily="18" charset="0"/>
                        </a:rPr>
                        <a:t>2016/2017</a:t>
                      </a:r>
                      <a:endParaRPr lang="id-ID" sz="2800" dirty="0">
                        <a:effectLst/>
                        <a:latin typeface="Perpetua" panose="02020502060401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r>
                        <a:rPr lang="en-US" sz="2800" dirty="0" smtClean="0">
                          <a:effectLst/>
                          <a:latin typeface="Perpetua" panose="02020502060401020303" pitchFamily="18" charset="0"/>
                          <a:ea typeface="Calibri" panose="020F0502020204030204" pitchFamily="34" charset="0"/>
                          <a:cs typeface="Times New Roman" panose="02020603050405020304" pitchFamily="18" charset="0"/>
                        </a:rPr>
                        <a:t>3638</a:t>
                      </a:r>
                      <a:endParaRPr lang="id-ID" sz="2800" dirty="0">
                        <a:effectLst/>
                        <a:latin typeface="Perpetua" panose="02020502060401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07000"/>
                        </a:lnSpc>
                        <a:spcAft>
                          <a:spcPts val="0"/>
                        </a:spcAft>
                      </a:pP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71169363"/>
                  </a:ext>
                </a:extLst>
              </a:tr>
            </a:tbl>
          </a:graphicData>
        </a:graphic>
      </p:graphicFrame>
    </p:spTree>
    <p:extLst>
      <p:ext uri="{BB962C8B-B14F-4D97-AF65-F5344CB8AC3E}">
        <p14:creationId xmlns:p14="http://schemas.microsoft.com/office/powerpoint/2010/main" val="2491383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JENIS SEKOLAH YANG DIGUNAKAN</a:t>
            </a:r>
            <a:br>
              <a:rPr lang="en-US" dirty="0" smtClean="0"/>
            </a:br>
            <a:r>
              <a:rPr lang="en-US" dirty="0" smtClean="0"/>
              <a:t>SMT GASAL 2016/2017</a:t>
            </a:r>
            <a:endParaRPr lang="en-US" dirty="0"/>
          </a:p>
        </p:txBody>
      </p:sp>
      <p:sp>
        <p:nvSpPr>
          <p:cNvPr id="3" name="Content Placeholder 2"/>
          <p:cNvSpPr>
            <a:spLocks noGrp="1"/>
          </p:cNvSpPr>
          <p:nvPr>
            <p:ph sz="quarter" idx="1"/>
          </p:nvPr>
        </p:nvSpPr>
        <p:spPr>
          <a:xfrm>
            <a:off x="914400" y="1295400"/>
            <a:ext cx="7772400" cy="5029200"/>
          </a:xfrm>
        </p:spPr>
        <p:txBody>
          <a:bodyPr>
            <a:noAutofit/>
          </a:bodyPr>
          <a:lstStyle/>
          <a:p>
            <a:pPr marL="0" indent="0">
              <a:buNone/>
            </a:pPr>
            <a:endParaRPr lang="en-US" sz="2800" dirty="0" smtClean="0"/>
          </a:p>
          <a:p>
            <a:endParaRPr lang="en-US" sz="2800" dirty="0"/>
          </a:p>
          <a:p>
            <a:endParaRPr lang="en-US" sz="2800" dirty="0" smtClean="0"/>
          </a:p>
          <a:p>
            <a:pPr marL="0" indent="0">
              <a:buNone/>
            </a:pPr>
            <a:endParaRPr lang="id-ID" dirty="0" smtClean="0"/>
          </a:p>
        </p:txBody>
      </p:sp>
      <p:graphicFrame>
        <p:nvGraphicFramePr>
          <p:cNvPr id="4" name="Table 3"/>
          <p:cNvGraphicFramePr>
            <a:graphicFrameLocks noGrp="1"/>
          </p:cNvGraphicFramePr>
          <p:nvPr>
            <p:extLst>
              <p:ext uri="{D42A27DB-BD31-4B8C-83A1-F6EECF244321}">
                <p14:modId xmlns:p14="http://schemas.microsoft.com/office/powerpoint/2010/main" val="2460111191"/>
              </p:ext>
            </p:extLst>
          </p:nvPr>
        </p:nvGraphicFramePr>
        <p:xfrm>
          <a:off x="1295400" y="1828800"/>
          <a:ext cx="6096000" cy="36068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xmlns="" val="155299910"/>
                    </a:ext>
                  </a:extLst>
                </a:gridCol>
                <a:gridCol w="4038600">
                  <a:extLst>
                    <a:ext uri="{9D8B030D-6E8A-4147-A177-3AD203B41FA5}">
                      <a16:colId xmlns:a16="http://schemas.microsoft.com/office/drawing/2014/main" xmlns="" val="1454010145"/>
                    </a:ext>
                  </a:extLst>
                </a:gridCol>
                <a:gridCol w="1524000">
                  <a:extLst>
                    <a:ext uri="{9D8B030D-6E8A-4147-A177-3AD203B41FA5}">
                      <a16:colId xmlns:a16="http://schemas.microsoft.com/office/drawing/2014/main" xmlns="" val="1864880869"/>
                    </a:ext>
                  </a:extLst>
                </a:gridCol>
              </a:tblGrid>
              <a:tr h="370840">
                <a:tc>
                  <a:txBody>
                    <a:bodyPr/>
                    <a:lstStyle/>
                    <a:p>
                      <a:r>
                        <a:rPr lang="en-US" dirty="0" smtClean="0"/>
                        <a:t>No</a:t>
                      </a:r>
                      <a:endParaRPr lang="en-US" dirty="0"/>
                    </a:p>
                  </a:txBody>
                  <a:tcPr/>
                </a:tc>
                <a:tc>
                  <a:txBody>
                    <a:bodyPr/>
                    <a:lstStyle/>
                    <a:p>
                      <a:r>
                        <a:rPr lang="en-US" dirty="0" err="1" smtClean="0"/>
                        <a:t>Satuan</a:t>
                      </a:r>
                      <a:r>
                        <a:rPr lang="en-US" dirty="0" smtClean="0"/>
                        <a:t> </a:t>
                      </a:r>
                      <a:r>
                        <a:rPr lang="en-US" dirty="0" err="1" smtClean="0"/>
                        <a:t>Pendidikan</a:t>
                      </a:r>
                      <a:endParaRPr lang="en-US" dirty="0"/>
                    </a:p>
                  </a:txBody>
                  <a:tcPr/>
                </a:tc>
                <a:tc>
                  <a:txBody>
                    <a:bodyPr/>
                    <a:lstStyle/>
                    <a:p>
                      <a:endParaRPr lang="en-US"/>
                    </a:p>
                  </a:txBody>
                  <a:tcPr/>
                </a:tc>
                <a:extLst>
                  <a:ext uri="{0D108BD9-81ED-4DB2-BD59-A6C34878D82A}">
                    <a16:rowId xmlns:a16="http://schemas.microsoft.com/office/drawing/2014/main" xmlns="" val="345212444"/>
                  </a:ext>
                </a:extLst>
              </a:tr>
              <a:tr h="370840">
                <a:tc>
                  <a:txBody>
                    <a:bodyPr/>
                    <a:lstStyle/>
                    <a:p>
                      <a:r>
                        <a:rPr lang="en-US" dirty="0" smtClean="0"/>
                        <a:t>1</a:t>
                      </a:r>
                      <a:endParaRPr lang="en-US" dirty="0"/>
                    </a:p>
                  </a:txBody>
                  <a:tcPr/>
                </a:tc>
                <a:tc>
                  <a:txBody>
                    <a:bodyPr/>
                    <a:lstStyle/>
                    <a:p>
                      <a:r>
                        <a:rPr lang="en-US" dirty="0" smtClean="0"/>
                        <a:t>TK/PAUD di Kota Malang </a:t>
                      </a:r>
                      <a:r>
                        <a:rPr lang="en-US" dirty="0" err="1" smtClean="0"/>
                        <a:t>dan</a:t>
                      </a:r>
                      <a:r>
                        <a:rPr lang="en-US" dirty="0" smtClean="0"/>
                        <a:t> </a:t>
                      </a:r>
                      <a:r>
                        <a:rPr lang="en-US" dirty="0" err="1" smtClean="0"/>
                        <a:t>Blitar</a:t>
                      </a:r>
                      <a:endParaRPr lang="en-US" dirty="0"/>
                    </a:p>
                  </a:txBody>
                  <a:tcPr/>
                </a:tc>
                <a:tc>
                  <a:txBody>
                    <a:bodyPr/>
                    <a:lstStyle/>
                    <a:p>
                      <a:pPr algn="ctr"/>
                      <a:r>
                        <a:rPr lang="en-US" dirty="0" smtClean="0"/>
                        <a:t>22</a:t>
                      </a:r>
                      <a:endParaRPr lang="en-US" dirty="0"/>
                    </a:p>
                  </a:txBody>
                  <a:tcPr anchor="ctr"/>
                </a:tc>
                <a:extLst>
                  <a:ext uri="{0D108BD9-81ED-4DB2-BD59-A6C34878D82A}">
                    <a16:rowId xmlns:a16="http://schemas.microsoft.com/office/drawing/2014/main" xmlns="" val="1205126892"/>
                  </a:ext>
                </a:extLst>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SD di Kota Malang </a:t>
                      </a:r>
                      <a:r>
                        <a:rPr lang="en-US" dirty="0" err="1" smtClean="0"/>
                        <a:t>dan</a:t>
                      </a:r>
                      <a:r>
                        <a:rPr lang="en-US" dirty="0" smtClean="0"/>
                        <a:t> </a:t>
                      </a:r>
                      <a:r>
                        <a:rPr lang="en-US" dirty="0" err="1" smtClean="0"/>
                        <a:t>Blitar</a:t>
                      </a:r>
                      <a:endParaRPr lang="en-US" dirty="0" smtClean="0"/>
                    </a:p>
                  </a:txBody>
                  <a:tcPr/>
                </a:tc>
                <a:tc>
                  <a:txBody>
                    <a:bodyPr/>
                    <a:lstStyle/>
                    <a:p>
                      <a:pPr algn="ctr"/>
                      <a:r>
                        <a:rPr lang="en-US" dirty="0" smtClean="0"/>
                        <a:t>32</a:t>
                      </a:r>
                      <a:endParaRPr lang="en-US" dirty="0"/>
                    </a:p>
                  </a:txBody>
                  <a:tcPr anchor="ctr"/>
                </a:tc>
                <a:extLst>
                  <a:ext uri="{0D108BD9-81ED-4DB2-BD59-A6C34878D82A}">
                    <a16:rowId xmlns:a16="http://schemas.microsoft.com/office/drawing/2014/main" xmlns="" val="1290966444"/>
                  </a:ext>
                </a:extLst>
              </a:tr>
              <a:tr h="370840">
                <a:tc>
                  <a:txBody>
                    <a:bodyPr/>
                    <a:lstStyle/>
                    <a:p>
                      <a:r>
                        <a:rPr lang="en-US" dirty="0" smtClean="0"/>
                        <a:t>3</a:t>
                      </a:r>
                      <a:endParaRPr lang="en-US" dirty="0"/>
                    </a:p>
                  </a:txBody>
                  <a:tcPr/>
                </a:tc>
                <a:tc>
                  <a:txBody>
                    <a:bodyPr/>
                    <a:lstStyle/>
                    <a:p>
                      <a:r>
                        <a:rPr lang="en-US" dirty="0" smtClean="0"/>
                        <a:t>SDLB, SMPLB,</a:t>
                      </a:r>
                      <a:r>
                        <a:rPr lang="en-US" baseline="0" dirty="0" smtClean="0"/>
                        <a:t> SMALB di Kota/</a:t>
                      </a:r>
                      <a:r>
                        <a:rPr lang="en-US" baseline="0" dirty="0" err="1" smtClean="0"/>
                        <a:t>Kab</a:t>
                      </a:r>
                      <a:r>
                        <a:rPr lang="en-US" baseline="0" dirty="0" smtClean="0"/>
                        <a:t> Malang</a:t>
                      </a:r>
                      <a:endParaRPr lang="en-US" dirty="0"/>
                    </a:p>
                  </a:txBody>
                  <a:tcPr/>
                </a:tc>
                <a:tc>
                  <a:txBody>
                    <a:bodyPr/>
                    <a:lstStyle/>
                    <a:p>
                      <a:pPr algn="ctr"/>
                      <a:r>
                        <a:rPr lang="en-US" dirty="0" smtClean="0"/>
                        <a:t>13</a:t>
                      </a:r>
                      <a:endParaRPr lang="en-US" dirty="0"/>
                    </a:p>
                  </a:txBody>
                  <a:tcPr anchor="ctr"/>
                </a:tc>
                <a:extLst>
                  <a:ext uri="{0D108BD9-81ED-4DB2-BD59-A6C34878D82A}">
                    <a16:rowId xmlns:a16="http://schemas.microsoft.com/office/drawing/2014/main" xmlns="" val="3367537769"/>
                  </a:ext>
                </a:extLst>
              </a:tr>
              <a:tr h="370840">
                <a:tc>
                  <a:txBody>
                    <a:bodyPr/>
                    <a:lstStyle/>
                    <a:p>
                      <a:r>
                        <a:rPr lang="en-US" dirty="0" smtClean="0"/>
                        <a:t>4</a:t>
                      </a:r>
                      <a:endParaRPr lang="en-US" dirty="0"/>
                    </a:p>
                  </a:txBody>
                  <a:tcPr/>
                </a:tc>
                <a:tc>
                  <a:txBody>
                    <a:bodyPr/>
                    <a:lstStyle/>
                    <a:p>
                      <a:r>
                        <a:rPr lang="en-US" dirty="0" smtClean="0"/>
                        <a:t>SMP di Kota Malang</a:t>
                      </a:r>
                      <a:endParaRPr lang="en-US" dirty="0"/>
                    </a:p>
                  </a:txBody>
                  <a:tcPr/>
                </a:tc>
                <a:tc>
                  <a:txBody>
                    <a:bodyPr/>
                    <a:lstStyle/>
                    <a:p>
                      <a:pPr algn="ctr"/>
                      <a:r>
                        <a:rPr lang="en-US" dirty="0" smtClean="0"/>
                        <a:t>14</a:t>
                      </a:r>
                      <a:endParaRPr lang="en-US" dirty="0"/>
                    </a:p>
                  </a:txBody>
                  <a:tcPr anchor="ctr"/>
                </a:tc>
                <a:extLst>
                  <a:ext uri="{0D108BD9-81ED-4DB2-BD59-A6C34878D82A}">
                    <a16:rowId xmlns:a16="http://schemas.microsoft.com/office/drawing/2014/main" xmlns="" val="3671265640"/>
                  </a:ext>
                </a:extLst>
              </a:tr>
              <a:tr h="370840">
                <a:tc>
                  <a:txBody>
                    <a:bodyPr/>
                    <a:lstStyle/>
                    <a:p>
                      <a:r>
                        <a:rPr lang="en-US" dirty="0" smtClean="0"/>
                        <a:t>5</a:t>
                      </a:r>
                      <a:endParaRPr lang="en-US" dirty="0"/>
                    </a:p>
                  </a:txBody>
                  <a:tcPr/>
                </a:tc>
                <a:tc>
                  <a:txBody>
                    <a:bodyPr/>
                    <a:lstStyle/>
                    <a:p>
                      <a:r>
                        <a:rPr lang="en-US" dirty="0" smtClean="0"/>
                        <a:t>MA</a:t>
                      </a:r>
                      <a:r>
                        <a:rPr lang="en-US" baseline="0" dirty="0" smtClean="0"/>
                        <a:t> </a:t>
                      </a:r>
                      <a:r>
                        <a:rPr lang="en-US" baseline="0" dirty="0" err="1" smtClean="0"/>
                        <a:t>dan</a:t>
                      </a:r>
                      <a:r>
                        <a:rPr lang="en-US" baseline="0" dirty="0" smtClean="0"/>
                        <a:t> </a:t>
                      </a:r>
                      <a:r>
                        <a:rPr lang="en-US" dirty="0" smtClean="0"/>
                        <a:t>SMA di Kota </a:t>
                      </a:r>
                      <a:r>
                        <a:rPr lang="en-US" dirty="0" err="1" smtClean="0"/>
                        <a:t>dan</a:t>
                      </a:r>
                      <a:r>
                        <a:rPr lang="en-US" dirty="0" smtClean="0"/>
                        <a:t> </a:t>
                      </a:r>
                      <a:r>
                        <a:rPr lang="en-US" dirty="0" err="1" smtClean="0"/>
                        <a:t>Kabupaten</a:t>
                      </a:r>
                      <a:r>
                        <a:rPr lang="en-US" dirty="0" smtClean="0"/>
                        <a:t> Malang</a:t>
                      </a:r>
                      <a:endParaRPr lang="en-US" dirty="0"/>
                    </a:p>
                  </a:txBody>
                  <a:tcPr/>
                </a:tc>
                <a:tc>
                  <a:txBody>
                    <a:bodyPr/>
                    <a:lstStyle/>
                    <a:p>
                      <a:pPr algn="ctr"/>
                      <a:r>
                        <a:rPr lang="en-US" dirty="0" smtClean="0"/>
                        <a:t>24</a:t>
                      </a:r>
                      <a:endParaRPr lang="en-US" dirty="0"/>
                    </a:p>
                  </a:txBody>
                  <a:tcPr anchor="ctr"/>
                </a:tc>
                <a:extLst>
                  <a:ext uri="{0D108BD9-81ED-4DB2-BD59-A6C34878D82A}">
                    <a16:rowId xmlns:a16="http://schemas.microsoft.com/office/drawing/2014/main" xmlns="" val="1091907805"/>
                  </a:ext>
                </a:extLst>
              </a:tr>
              <a:tr h="370840">
                <a:tc>
                  <a:txBody>
                    <a:bodyPr/>
                    <a:lstStyle/>
                    <a:p>
                      <a:r>
                        <a:rPr lang="en-US" dirty="0" smtClean="0"/>
                        <a:t>6</a:t>
                      </a:r>
                      <a:endParaRPr lang="en-US" dirty="0"/>
                    </a:p>
                  </a:txBody>
                  <a:tcPr/>
                </a:tc>
                <a:tc>
                  <a:txBody>
                    <a:bodyPr/>
                    <a:lstStyle/>
                    <a:p>
                      <a:r>
                        <a:rPr lang="en-US" dirty="0" smtClean="0"/>
                        <a:t>SMK Di Kota </a:t>
                      </a:r>
                      <a:r>
                        <a:rPr lang="en-US" dirty="0" err="1" smtClean="0"/>
                        <a:t>dan</a:t>
                      </a:r>
                      <a:r>
                        <a:rPr lang="en-US" dirty="0" smtClean="0"/>
                        <a:t> </a:t>
                      </a:r>
                      <a:r>
                        <a:rPr lang="en-US" dirty="0" err="1" smtClean="0"/>
                        <a:t>Kab</a:t>
                      </a:r>
                      <a:r>
                        <a:rPr lang="en-US" dirty="0" smtClean="0"/>
                        <a:t>.</a:t>
                      </a:r>
                      <a:r>
                        <a:rPr lang="en-US" baseline="0" dirty="0" smtClean="0"/>
                        <a:t> Malang </a:t>
                      </a:r>
                      <a:r>
                        <a:rPr lang="en-US" baseline="0" dirty="0" err="1" smtClean="0"/>
                        <a:t>dan</a:t>
                      </a:r>
                      <a:r>
                        <a:rPr lang="en-US" baseline="0" dirty="0" smtClean="0"/>
                        <a:t> </a:t>
                      </a:r>
                      <a:r>
                        <a:rPr lang="en-US" baseline="0" dirty="0" err="1" smtClean="0"/>
                        <a:t>Luar</a:t>
                      </a:r>
                      <a:r>
                        <a:rPr lang="en-US" baseline="0" dirty="0" smtClean="0"/>
                        <a:t> Malang</a:t>
                      </a:r>
                      <a:endParaRPr lang="en-US" dirty="0"/>
                    </a:p>
                  </a:txBody>
                  <a:tcPr/>
                </a:tc>
                <a:tc>
                  <a:txBody>
                    <a:bodyPr/>
                    <a:lstStyle/>
                    <a:p>
                      <a:pPr algn="ctr"/>
                      <a:r>
                        <a:rPr lang="en-US" dirty="0" smtClean="0"/>
                        <a:t>36</a:t>
                      </a:r>
                      <a:endParaRPr lang="en-US" dirty="0"/>
                    </a:p>
                  </a:txBody>
                  <a:tcPr anchor="ctr"/>
                </a:tc>
                <a:extLst>
                  <a:ext uri="{0D108BD9-81ED-4DB2-BD59-A6C34878D82A}">
                    <a16:rowId xmlns:a16="http://schemas.microsoft.com/office/drawing/2014/main" xmlns="" val="3506512682"/>
                  </a:ext>
                </a:extLst>
              </a:tr>
              <a:tr h="370840">
                <a:tc>
                  <a:txBody>
                    <a:bodyPr/>
                    <a:lstStyle/>
                    <a:p>
                      <a:r>
                        <a:rPr lang="en-US" dirty="0" smtClean="0"/>
                        <a:t>7</a:t>
                      </a:r>
                      <a:endParaRPr lang="en-US" dirty="0"/>
                    </a:p>
                  </a:txBody>
                  <a:tcPr/>
                </a:tc>
                <a:tc>
                  <a:txBody>
                    <a:bodyPr/>
                    <a:lstStyle/>
                    <a:p>
                      <a:r>
                        <a:rPr lang="en-US" dirty="0" err="1" smtClean="0"/>
                        <a:t>Sekolah</a:t>
                      </a:r>
                      <a:r>
                        <a:rPr lang="en-US" dirty="0" smtClean="0"/>
                        <a:t> di Thailand</a:t>
                      </a:r>
                      <a:endParaRPr lang="en-US" dirty="0"/>
                    </a:p>
                  </a:txBody>
                  <a:tcPr/>
                </a:tc>
                <a:tc>
                  <a:txBody>
                    <a:bodyPr/>
                    <a:lstStyle/>
                    <a:p>
                      <a:pPr algn="ctr"/>
                      <a:r>
                        <a:rPr lang="en-US" dirty="0" smtClean="0"/>
                        <a:t>16</a:t>
                      </a:r>
                      <a:endParaRPr lang="en-US" dirty="0"/>
                    </a:p>
                  </a:txBody>
                  <a:tcPr anchor="ctr"/>
                </a:tc>
                <a:extLst>
                  <a:ext uri="{0D108BD9-81ED-4DB2-BD59-A6C34878D82A}">
                    <a16:rowId xmlns:a16="http://schemas.microsoft.com/office/drawing/2014/main" xmlns="" val="2428820948"/>
                  </a:ext>
                </a:extLst>
              </a:tr>
              <a:tr h="370840">
                <a:tc>
                  <a:txBody>
                    <a:bodyPr/>
                    <a:lstStyle/>
                    <a:p>
                      <a:r>
                        <a:rPr lang="en-US" dirty="0" smtClean="0"/>
                        <a:t>8</a:t>
                      </a:r>
                      <a:endParaRPr lang="en-US" dirty="0"/>
                    </a:p>
                  </a:txBody>
                  <a:tcPr/>
                </a:tc>
                <a:tc>
                  <a:txBody>
                    <a:bodyPr/>
                    <a:lstStyle/>
                    <a:p>
                      <a:r>
                        <a:rPr lang="en-US" dirty="0" err="1" smtClean="0"/>
                        <a:t>Sekolah</a:t>
                      </a:r>
                      <a:r>
                        <a:rPr lang="en-US" baseline="0" dirty="0" smtClean="0"/>
                        <a:t> Indonesia Singapura</a:t>
                      </a:r>
                      <a:endParaRPr lang="en-US" dirty="0"/>
                    </a:p>
                  </a:txBody>
                  <a:tcPr/>
                </a:tc>
                <a:tc>
                  <a:txBody>
                    <a:bodyPr/>
                    <a:lstStyle/>
                    <a:p>
                      <a:pPr algn="ctr"/>
                      <a:r>
                        <a:rPr lang="en-US" dirty="0" smtClean="0"/>
                        <a:t>1</a:t>
                      </a:r>
                      <a:endParaRPr lang="en-US" dirty="0"/>
                    </a:p>
                  </a:txBody>
                  <a:tcPr anchor="ctr"/>
                </a:tc>
                <a:extLst>
                  <a:ext uri="{0D108BD9-81ED-4DB2-BD59-A6C34878D82A}">
                    <a16:rowId xmlns:a16="http://schemas.microsoft.com/office/drawing/2014/main" xmlns="" val="3181023738"/>
                  </a:ext>
                </a:extLst>
              </a:tr>
            </a:tbl>
          </a:graphicData>
        </a:graphic>
      </p:graphicFrame>
    </p:spTree>
    <p:extLst>
      <p:ext uri="{BB962C8B-B14F-4D97-AF65-F5344CB8AC3E}">
        <p14:creationId xmlns:p14="http://schemas.microsoft.com/office/powerpoint/2010/main" val="116632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PROSES KPL</a:t>
            </a:r>
            <a:endParaRPr lang="en-US" dirty="0"/>
          </a:p>
        </p:txBody>
      </p:sp>
      <p:sp>
        <p:nvSpPr>
          <p:cNvPr id="3" name="Content Placeholder 2"/>
          <p:cNvSpPr>
            <a:spLocks noGrp="1"/>
          </p:cNvSpPr>
          <p:nvPr>
            <p:ph sz="quarter" idx="1"/>
          </p:nvPr>
        </p:nvSpPr>
        <p:spPr>
          <a:xfrm>
            <a:off x="457200" y="1341437"/>
            <a:ext cx="8229600" cy="4830763"/>
          </a:xfrm>
        </p:spPr>
        <p:txBody>
          <a:bodyPr>
            <a:normAutofit fontScale="85000" lnSpcReduction="20000"/>
          </a:bodyPr>
          <a:lstStyle/>
          <a:p>
            <a:r>
              <a:rPr lang="en-US" dirty="0" smtClean="0"/>
              <a:t>TAHAP PENDAFTARAN DAN PENEMPATAN</a:t>
            </a:r>
          </a:p>
          <a:p>
            <a:pPr lvl="1"/>
            <a:r>
              <a:rPr lang="en-US" dirty="0" err="1" smtClean="0"/>
              <a:t>Pendaftaran</a:t>
            </a:r>
            <a:r>
              <a:rPr lang="en-US" dirty="0" smtClean="0"/>
              <a:t> (online)….</a:t>
            </a:r>
            <a:r>
              <a:rPr lang="en-US" i="1" dirty="0" smtClean="0">
                <a:solidFill>
                  <a:srgbClr val="FF0000"/>
                </a:solidFill>
              </a:rPr>
              <a:t>2 MINGGU</a:t>
            </a:r>
            <a:r>
              <a:rPr lang="id-ID" i="1" dirty="0" smtClean="0">
                <a:solidFill>
                  <a:srgbClr val="FF0000"/>
                </a:solidFill>
              </a:rPr>
              <a:t>	</a:t>
            </a:r>
            <a:endParaRPr lang="en-US" i="1" dirty="0" smtClean="0">
              <a:solidFill>
                <a:srgbClr val="FF0000"/>
              </a:solidFill>
            </a:endParaRPr>
          </a:p>
          <a:p>
            <a:pPr lvl="1"/>
            <a:r>
              <a:rPr lang="en-US" dirty="0" err="1" smtClean="0"/>
              <a:t>Penentuan</a:t>
            </a:r>
            <a:r>
              <a:rPr lang="en-US" dirty="0" smtClean="0"/>
              <a:t> </a:t>
            </a:r>
            <a:r>
              <a:rPr lang="en-US" dirty="0" err="1" smtClean="0"/>
              <a:t>dan</a:t>
            </a:r>
            <a:r>
              <a:rPr lang="en-US" dirty="0" smtClean="0"/>
              <a:t> </a:t>
            </a:r>
            <a:r>
              <a:rPr lang="en-US" dirty="0" err="1" smtClean="0"/>
              <a:t>Alokasi</a:t>
            </a:r>
            <a:r>
              <a:rPr lang="en-US" dirty="0" smtClean="0"/>
              <a:t> PPL II</a:t>
            </a:r>
          </a:p>
          <a:p>
            <a:pPr lvl="1"/>
            <a:r>
              <a:rPr lang="en-US" dirty="0" err="1" smtClean="0"/>
              <a:t>Pemilihan</a:t>
            </a:r>
            <a:r>
              <a:rPr lang="en-US" dirty="0" smtClean="0"/>
              <a:t> </a:t>
            </a:r>
            <a:r>
              <a:rPr lang="en-US" dirty="0" err="1" smtClean="0"/>
              <a:t>lokasi</a:t>
            </a:r>
            <a:r>
              <a:rPr lang="en-US" dirty="0" smtClean="0"/>
              <a:t> PPL (online)…..</a:t>
            </a:r>
            <a:r>
              <a:rPr lang="en-US" i="1" dirty="0" smtClean="0">
                <a:solidFill>
                  <a:srgbClr val="FF0000"/>
                </a:solidFill>
              </a:rPr>
              <a:t>1 MINGGU</a:t>
            </a:r>
          </a:p>
          <a:p>
            <a:pPr lvl="1"/>
            <a:r>
              <a:rPr lang="en-US" dirty="0" err="1" smtClean="0"/>
              <a:t>Penentuan</a:t>
            </a:r>
            <a:r>
              <a:rPr lang="en-US" dirty="0" smtClean="0"/>
              <a:t> DP </a:t>
            </a:r>
            <a:r>
              <a:rPr lang="en-US" dirty="0" err="1" smtClean="0"/>
              <a:t>dan</a:t>
            </a:r>
            <a:r>
              <a:rPr lang="en-US" dirty="0" smtClean="0"/>
              <a:t> GP (</a:t>
            </a:r>
            <a:r>
              <a:rPr lang="en-US" dirty="0" err="1"/>
              <a:t>o</a:t>
            </a:r>
            <a:r>
              <a:rPr lang="en-US" dirty="0" err="1" smtClean="0"/>
              <a:t>leh</a:t>
            </a:r>
            <a:r>
              <a:rPr lang="en-US" dirty="0" smtClean="0"/>
              <a:t> Prodi </a:t>
            </a:r>
            <a:r>
              <a:rPr lang="en-US" dirty="0" err="1" smtClean="0"/>
              <a:t>dan</a:t>
            </a:r>
            <a:r>
              <a:rPr lang="en-US" dirty="0" smtClean="0"/>
              <a:t> </a:t>
            </a:r>
            <a:r>
              <a:rPr lang="en-US" dirty="0" err="1" smtClean="0"/>
              <a:t>Kep</a:t>
            </a:r>
            <a:r>
              <a:rPr lang="en-US" dirty="0" smtClean="0"/>
              <a:t>. </a:t>
            </a:r>
            <a:r>
              <a:rPr lang="en-US" dirty="0" err="1" smtClean="0"/>
              <a:t>Sekolah</a:t>
            </a:r>
            <a:r>
              <a:rPr lang="en-US" dirty="0" smtClean="0"/>
              <a:t>)</a:t>
            </a:r>
          </a:p>
          <a:p>
            <a:r>
              <a:rPr lang="en-US" b="1" dirty="0" smtClean="0"/>
              <a:t>TAHAP </a:t>
            </a:r>
            <a:r>
              <a:rPr lang="id-ID" b="1" dirty="0" smtClean="0"/>
              <a:t>K</a:t>
            </a:r>
            <a:r>
              <a:rPr lang="en-US" b="1" dirty="0" smtClean="0"/>
              <a:t>PL 1 Di Program </a:t>
            </a:r>
            <a:r>
              <a:rPr lang="en-US" b="1" dirty="0" err="1" smtClean="0"/>
              <a:t>Studi</a:t>
            </a:r>
            <a:endParaRPr lang="en-US" b="1" dirty="0" smtClean="0"/>
          </a:p>
          <a:p>
            <a:pPr marL="320040" lvl="1" indent="0">
              <a:buNone/>
            </a:pPr>
            <a:r>
              <a:rPr lang="id-ID" dirty="0"/>
              <a:t>KPL yang dilaksanakan di kampus untuk membekali beragam kompetensi yang diperlukan mahasiswa agar siap melaksanakan KPL II di sekolah latihan.</a:t>
            </a:r>
          </a:p>
          <a:p>
            <a:pPr lvl="1"/>
            <a:r>
              <a:rPr lang="en-US" dirty="0" err="1" smtClean="0">
                <a:solidFill>
                  <a:srgbClr val="FF0000"/>
                </a:solidFill>
              </a:rPr>
              <a:t>Identifikasi</a:t>
            </a:r>
            <a:r>
              <a:rPr lang="en-US" dirty="0" smtClean="0">
                <a:solidFill>
                  <a:srgbClr val="FF0000"/>
                </a:solidFill>
              </a:rPr>
              <a:t> KI/KD </a:t>
            </a:r>
            <a:r>
              <a:rPr lang="en-US" dirty="0" err="1" smtClean="0">
                <a:solidFill>
                  <a:srgbClr val="FF0000"/>
                </a:solidFill>
              </a:rPr>
              <a:t>dan</a:t>
            </a:r>
            <a:r>
              <a:rPr lang="en-US" dirty="0" smtClean="0">
                <a:solidFill>
                  <a:srgbClr val="FF0000"/>
                </a:solidFill>
              </a:rPr>
              <a:t> </a:t>
            </a:r>
            <a:r>
              <a:rPr lang="en-US" dirty="0" err="1" smtClean="0">
                <a:solidFill>
                  <a:srgbClr val="FF0000"/>
                </a:solidFill>
              </a:rPr>
              <a:t>penyusunan</a:t>
            </a:r>
            <a:r>
              <a:rPr lang="en-US" dirty="0" smtClean="0">
                <a:solidFill>
                  <a:srgbClr val="FF0000"/>
                </a:solidFill>
              </a:rPr>
              <a:t> </a:t>
            </a:r>
            <a:r>
              <a:rPr lang="en-US" dirty="0" err="1" smtClean="0">
                <a:solidFill>
                  <a:srgbClr val="FF0000"/>
                </a:solidFill>
              </a:rPr>
              <a:t>perangkat</a:t>
            </a:r>
            <a:r>
              <a:rPr lang="en-US" dirty="0" smtClean="0">
                <a:solidFill>
                  <a:srgbClr val="FF0000"/>
                </a:solidFill>
              </a:rPr>
              <a:t> </a:t>
            </a:r>
            <a:r>
              <a:rPr lang="en-US" dirty="0" err="1" smtClean="0">
                <a:solidFill>
                  <a:srgbClr val="FF0000"/>
                </a:solidFill>
              </a:rPr>
              <a:t>pembelajaran</a:t>
            </a:r>
            <a:endParaRPr lang="en-US" dirty="0" smtClean="0">
              <a:solidFill>
                <a:srgbClr val="FF0000"/>
              </a:solidFill>
            </a:endParaRPr>
          </a:p>
          <a:p>
            <a:pPr lvl="1"/>
            <a:r>
              <a:rPr lang="en-US" dirty="0" err="1" smtClean="0">
                <a:solidFill>
                  <a:srgbClr val="FF0000"/>
                </a:solidFill>
              </a:rPr>
              <a:t>Praktik</a:t>
            </a:r>
            <a:r>
              <a:rPr lang="en-US" dirty="0" smtClean="0">
                <a:solidFill>
                  <a:srgbClr val="FF0000"/>
                </a:solidFill>
              </a:rPr>
              <a:t> </a:t>
            </a:r>
            <a:r>
              <a:rPr lang="en-US" dirty="0" err="1" smtClean="0">
                <a:solidFill>
                  <a:srgbClr val="FF0000"/>
                </a:solidFill>
              </a:rPr>
              <a:t>Pembelajaran</a:t>
            </a:r>
            <a:r>
              <a:rPr lang="en-US" dirty="0" smtClean="0">
                <a:solidFill>
                  <a:srgbClr val="FF0000"/>
                </a:solidFill>
              </a:rPr>
              <a:t> </a:t>
            </a:r>
            <a:r>
              <a:rPr lang="en-US" dirty="0" err="1" smtClean="0">
                <a:solidFill>
                  <a:srgbClr val="FF0000"/>
                </a:solidFill>
              </a:rPr>
              <a:t>teman</a:t>
            </a:r>
            <a:r>
              <a:rPr lang="en-US" dirty="0" smtClean="0">
                <a:solidFill>
                  <a:srgbClr val="FF0000"/>
                </a:solidFill>
              </a:rPr>
              <a:t> </a:t>
            </a:r>
            <a:r>
              <a:rPr lang="en-US" dirty="0" err="1" smtClean="0">
                <a:solidFill>
                  <a:srgbClr val="FF0000"/>
                </a:solidFill>
              </a:rPr>
              <a:t>sejawat</a:t>
            </a:r>
            <a:r>
              <a:rPr lang="en-US" dirty="0" smtClean="0">
                <a:solidFill>
                  <a:srgbClr val="FF0000"/>
                </a:solidFill>
              </a:rPr>
              <a: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latihan</a:t>
            </a:r>
            <a:r>
              <a:rPr lang="en-US" dirty="0" smtClean="0">
                <a:solidFill>
                  <a:srgbClr val="FF0000"/>
                </a:solidFill>
              </a:rPr>
              <a:t> Lesson </a:t>
            </a:r>
            <a:r>
              <a:rPr lang="en-US" dirty="0" smtClean="0">
                <a:solidFill>
                  <a:srgbClr val="FF0000"/>
                </a:solidFill>
              </a:rPr>
              <a:t>Study</a:t>
            </a:r>
          </a:p>
          <a:p>
            <a:pPr lvl="1"/>
            <a:r>
              <a:rPr lang="en-US" dirty="0" err="1" smtClean="0">
                <a:solidFill>
                  <a:srgbClr val="FF0000"/>
                </a:solidFill>
              </a:rPr>
              <a:t>Memberi</a:t>
            </a:r>
            <a:r>
              <a:rPr lang="en-US" dirty="0" smtClean="0">
                <a:solidFill>
                  <a:srgbClr val="FF0000"/>
                </a:solidFill>
              </a:rPr>
              <a:t> </a:t>
            </a:r>
            <a:r>
              <a:rPr lang="en-US" dirty="0" err="1" smtClean="0">
                <a:solidFill>
                  <a:srgbClr val="FF0000"/>
                </a:solidFill>
              </a:rPr>
              <a:t>penguatan</a:t>
            </a:r>
            <a:r>
              <a:rPr lang="en-US" dirty="0" smtClean="0">
                <a:solidFill>
                  <a:srgbClr val="FF0000"/>
                </a:solidFill>
              </a:rPr>
              <a:t> </a:t>
            </a:r>
            <a:r>
              <a:rPr lang="en-US" dirty="0" err="1" smtClean="0">
                <a:solidFill>
                  <a:srgbClr val="FF0000"/>
                </a:solidFill>
              </a:rPr>
              <a:t>perilaku</a:t>
            </a:r>
            <a:r>
              <a:rPr lang="en-US" dirty="0" smtClean="0">
                <a:solidFill>
                  <a:srgbClr val="FF0000"/>
                </a:solidFill>
              </a:rPr>
              <a:t> </a:t>
            </a:r>
            <a:r>
              <a:rPr lang="en-US" dirty="0" err="1" smtClean="0">
                <a:solidFill>
                  <a:srgbClr val="FF0000"/>
                </a:solidFill>
              </a:rPr>
              <a:t>disiplin</a:t>
            </a:r>
            <a:r>
              <a:rPr lang="en-US" dirty="0" smtClean="0">
                <a:solidFill>
                  <a:srgbClr val="FF0000"/>
                </a:solidFill>
              </a:rPr>
              <a:t>, </a:t>
            </a:r>
            <a:r>
              <a:rPr lang="en-US" dirty="0" err="1" smtClean="0">
                <a:solidFill>
                  <a:srgbClr val="FF0000"/>
                </a:solidFill>
              </a:rPr>
              <a:t>santun</a:t>
            </a:r>
            <a:r>
              <a:rPr lang="en-US" dirty="0" smtClean="0">
                <a:solidFill>
                  <a:srgbClr val="FF0000"/>
                </a:solidFill>
              </a:rPr>
              <a:t>, </a:t>
            </a:r>
            <a:r>
              <a:rPr lang="en-US" dirty="0" err="1" smtClean="0">
                <a:solidFill>
                  <a:srgbClr val="FF0000"/>
                </a:solidFill>
              </a:rPr>
              <a:t>jujur</a:t>
            </a:r>
            <a:r>
              <a:rPr lang="en-US" dirty="0" smtClean="0">
                <a:solidFill>
                  <a:srgbClr val="FF0000"/>
                </a:solidFill>
              </a:rPr>
              <a: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bertanggungjawab</a:t>
            </a:r>
            <a:endParaRPr lang="en-US" dirty="0" smtClean="0">
              <a:solidFill>
                <a:srgbClr val="FF0000"/>
              </a:solidFill>
            </a:endParaRPr>
          </a:p>
          <a:p>
            <a:r>
              <a:rPr lang="en-US" b="1" dirty="0" smtClean="0"/>
              <a:t>TAHAP </a:t>
            </a:r>
            <a:r>
              <a:rPr lang="id-ID" b="1" dirty="0"/>
              <a:t>K</a:t>
            </a:r>
            <a:r>
              <a:rPr lang="en-US" b="1" dirty="0" smtClean="0"/>
              <a:t>PL II Di </a:t>
            </a:r>
            <a:r>
              <a:rPr lang="en-US" b="1" dirty="0" err="1" smtClean="0"/>
              <a:t>Sekolah</a:t>
            </a:r>
            <a:r>
              <a:rPr lang="en-US" b="1" dirty="0" smtClean="0"/>
              <a:t>/</a:t>
            </a:r>
            <a:r>
              <a:rPr lang="en-US" b="1" dirty="0" err="1" smtClean="0"/>
              <a:t>Lembaga</a:t>
            </a:r>
            <a:r>
              <a:rPr lang="en-US" b="1" dirty="0" smtClean="0"/>
              <a:t> </a:t>
            </a:r>
            <a:r>
              <a:rPr lang="en-US" b="1" dirty="0" err="1" smtClean="0"/>
              <a:t>Pendidikan</a:t>
            </a:r>
            <a:endParaRPr lang="en-US" b="1" dirty="0" smtClean="0"/>
          </a:p>
          <a:p>
            <a:pPr marL="320040" lvl="1" indent="0">
              <a:buNone/>
            </a:pPr>
            <a:r>
              <a:rPr lang="id-ID" dirty="0"/>
              <a:t>KPL yang dilaksanakan di kampus untuk membekali beragam kompetensi yang diperlukan mahasiswa agar siap melaksanakan KPL II di sekolah latihan.</a:t>
            </a:r>
          </a:p>
          <a:p>
            <a:pPr lvl="1"/>
            <a:r>
              <a:rPr lang="en-US" dirty="0" err="1" smtClean="0">
                <a:solidFill>
                  <a:srgbClr val="FF0000"/>
                </a:solidFill>
              </a:rPr>
              <a:t>Orientasi</a:t>
            </a:r>
            <a:r>
              <a:rPr lang="en-US" dirty="0" smtClean="0">
                <a:solidFill>
                  <a:srgbClr val="FF0000"/>
                </a:solidFill>
              </a:rPr>
              <a: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observasi</a:t>
            </a:r>
            <a:endParaRPr lang="en-US" dirty="0" smtClean="0">
              <a:solidFill>
                <a:srgbClr val="FF0000"/>
              </a:solidFill>
            </a:endParaRPr>
          </a:p>
          <a:p>
            <a:pPr lvl="1"/>
            <a:r>
              <a:rPr lang="en-US" dirty="0" err="1" smtClean="0">
                <a:solidFill>
                  <a:srgbClr val="FF0000"/>
                </a:solidFill>
              </a:rPr>
              <a:t>Praktik</a:t>
            </a:r>
            <a:r>
              <a:rPr lang="en-US" dirty="0" smtClean="0">
                <a:solidFill>
                  <a:srgbClr val="FF0000"/>
                </a:solidFill>
              </a:rPr>
              <a:t> </a:t>
            </a:r>
            <a:r>
              <a:rPr lang="en-US" dirty="0" err="1" smtClean="0">
                <a:solidFill>
                  <a:srgbClr val="FF0000"/>
                </a:solidFill>
              </a:rPr>
              <a:t>terbimbing</a:t>
            </a:r>
            <a:r>
              <a:rPr lang="en-US" dirty="0" smtClean="0">
                <a:solidFill>
                  <a:srgbClr val="FF0000"/>
                </a:solidFill>
              </a:rPr>
              <a:t> di </a:t>
            </a:r>
            <a:r>
              <a:rPr lang="en-US" dirty="0" err="1" smtClean="0">
                <a:solidFill>
                  <a:srgbClr val="FF0000"/>
                </a:solidFill>
              </a:rPr>
              <a:t>kelas</a:t>
            </a:r>
            <a:r>
              <a:rPr lang="en-US" dirty="0" smtClean="0">
                <a:solidFill>
                  <a:srgbClr val="FF0000"/>
                </a:solidFill>
              </a:rPr>
              <a:t> </a:t>
            </a:r>
            <a:r>
              <a:rPr lang="en-US" dirty="0" err="1" smtClean="0">
                <a:solidFill>
                  <a:srgbClr val="FF0000"/>
                </a:solidFill>
              </a:rPr>
              <a:t>berbasis</a:t>
            </a:r>
            <a:r>
              <a:rPr lang="en-US" dirty="0" smtClean="0">
                <a:solidFill>
                  <a:srgbClr val="FF0000"/>
                </a:solidFill>
              </a:rPr>
              <a:t> Lesson Study</a:t>
            </a:r>
            <a:endParaRPr lang="en-US" dirty="0">
              <a:solidFill>
                <a:srgbClr val="FF0000"/>
              </a:solidFill>
            </a:endParaRPr>
          </a:p>
        </p:txBody>
      </p:sp>
    </p:spTree>
    <p:extLst>
      <p:ext uri="{BB962C8B-B14F-4D97-AF65-F5344CB8AC3E}">
        <p14:creationId xmlns:p14="http://schemas.microsoft.com/office/powerpoint/2010/main" val="306876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id-ID" dirty="0"/>
              <a:t>Kriteria Dosen Pembimbing</a:t>
            </a:r>
            <a:endParaRPr lang="en-US" dirty="0"/>
          </a:p>
        </p:txBody>
      </p:sp>
      <p:sp>
        <p:nvSpPr>
          <p:cNvPr id="3" name="Content Placeholder 2"/>
          <p:cNvSpPr>
            <a:spLocks noGrp="1"/>
          </p:cNvSpPr>
          <p:nvPr>
            <p:ph sz="quarter" idx="1"/>
          </p:nvPr>
        </p:nvSpPr>
        <p:spPr>
          <a:xfrm>
            <a:off x="457200" y="1219200"/>
            <a:ext cx="8229600" cy="5257800"/>
          </a:xfrm>
        </p:spPr>
        <p:txBody>
          <a:bodyPr>
            <a:noAutofit/>
          </a:bodyPr>
          <a:lstStyle/>
          <a:p>
            <a:r>
              <a:rPr lang="id-ID" sz="2400" dirty="0"/>
              <a:t>Dosen tetap Universitas Negeri Malang, diutamakan yang meng­ajar matakuliah</a:t>
            </a:r>
            <a:r>
              <a:rPr lang="id-ID" sz="2400" b="1" dirty="0"/>
              <a:t> </a:t>
            </a:r>
            <a:r>
              <a:rPr lang="id-ID" sz="2400" dirty="0"/>
              <a:t>proses belajar-mengajar (PBM).</a:t>
            </a:r>
            <a:endParaRPr lang="en-US" sz="2400" dirty="0"/>
          </a:p>
          <a:p>
            <a:pPr lvl="0"/>
            <a:r>
              <a:rPr lang="id-ID" sz="2400" dirty="0" smtClean="0"/>
              <a:t>Diutamakan yang memiliki Pendidikan S1/S2/S3 Kependidikan </a:t>
            </a:r>
          </a:p>
          <a:p>
            <a:pPr lvl="1"/>
            <a:r>
              <a:rPr lang="id-ID" sz="2200" dirty="0" smtClean="0"/>
              <a:t>atau </a:t>
            </a:r>
            <a:r>
              <a:rPr lang="id-ID" sz="2200" dirty="0"/>
              <a:t>memiliki Sertifikat AA/Pekerti.</a:t>
            </a:r>
            <a:endParaRPr lang="en-US" sz="2200" dirty="0"/>
          </a:p>
          <a:p>
            <a:pPr lvl="0"/>
            <a:r>
              <a:rPr lang="id-ID" sz="2400" dirty="0" smtClean="0"/>
              <a:t>Memiliki </a:t>
            </a:r>
            <a:r>
              <a:rPr lang="id-ID" sz="2400" dirty="0"/>
              <a:t>masa kerja minimal 6 tahun dan sudah memiliki golongan minimal </a:t>
            </a:r>
            <a:r>
              <a:rPr lang="id-ID" sz="2400" dirty="0" smtClean="0"/>
              <a:t>IIIC </a:t>
            </a:r>
            <a:r>
              <a:rPr lang="id-ID" sz="2400" dirty="0"/>
              <a:t>atau dengan jabatan fungsional Lektor.</a:t>
            </a:r>
            <a:endParaRPr lang="en-US" sz="2400" dirty="0"/>
          </a:p>
          <a:p>
            <a:pPr lvl="0"/>
            <a:r>
              <a:rPr lang="id-ID" sz="2400" dirty="0"/>
              <a:t>Pernah mengikuti penataran/pelatihan/lokakarya tentang </a:t>
            </a:r>
            <a:r>
              <a:rPr lang="en-US" sz="2400" dirty="0" smtClean="0"/>
              <a:t>K</a:t>
            </a:r>
            <a:r>
              <a:rPr lang="id-ID" sz="2400" dirty="0" smtClean="0"/>
              <a:t>PL</a:t>
            </a:r>
            <a:r>
              <a:rPr lang="id-ID" sz="2400" dirty="0"/>
              <a:t>.</a:t>
            </a:r>
            <a:endParaRPr lang="en-US" sz="2400" dirty="0"/>
          </a:p>
          <a:p>
            <a:pPr lvl="0"/>
            <a:r>
              <a:rPr lang="id-ID" sz="2400" dirty="0"/>
              <a:t>Tidak sedang menduduki jabatan struktural/nonstruktural yang menyita banyak </a:t>
            </a:r>
            <a:r>
              <a:rPr lang="id-ID" sz="2400" dirty="0" smtClean="0"/>
              <a:t>waktu </a:t>
            </a:r>
            <a:endParaRPr lang="en-US" sz="2400" b="1" dirty="0"/>
          </a:p>
          <a:p>
            <a:pPr lvl="0"/>
            <a:r>
              <a:rPr lang="id-ID" sz="2400" dirty="0"/>
              <a:t>Bersedia melaksanakan tugas dengan penuh tanggung jawab dan tepat waktu.</a:t>
            </a:r>
            <a:endParaRPr lang="en-US" sz="2400" dirty="0"/>
          </a:p>
          <a:p>
            <a:r>
              <a:rPr lang="id-ID" sz="2400" dirty="0"/>
              <a:t>Sanggup memenuhi aturan/ketentuan P4L.</a:t>
            </a:r>
            <a:endParaRPr lang="en-US" sz="2400" dirty="0"/>
          </a:p>
        </p:txBody>
      </p:sp>
    </p:spTree>
    <p:extLst>
      <p:ext uri="{BB962C8B-B14F-4D97-AF65-F5344CB8AC3E}">
        <p14:creationId xmlns:p14="http://schemas.microsoft.com/office/powerpoint/2010/main" val="206874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r>
              <a:rPr lang="en-US" dirty="0" smtClean="0"/>
              <a:t> DP </a:t>
            </a:r>
            <a:r>
              <a:rPr lang="en-US" dirty="0" err="1" smtClean="0"/>
              <a:t>pada</a:t>
            </a:r>
            <a:r>
              <a:rPr lang="en-US" dirty="0" smtClean="0"/>
              <a:t> KPL I</a:t>
            </a:r>
            <a:endParaRPr lang="en-US" dirty="0"/>
          </a:p>
        </p:txBody>
      </p:sp>
      <p:sp>
        <p:nvSpPr>
          <p:cNvPr id="3" name="Content Placeholder 2"/>
          <p:cNvSpPr>
            <a:spLocks noGrp="1"/>
          </p:cNvSpPr>
          <p:nvPr>
            <p:ph sz="quarter" idx="1"/>
          </p:nvPr>
        </p:nvSpPr>
        <p:spPr/>
        <p:txBody>
          <a:bodyPr>
            <a:normAutofit/>
          </a:bodyPr>
          <a:lstStyle/>
          <a:p>
            <a:r>
              <a:rPr lang="en-US" dirty="0" smtClean="0"/>
              <a:t>M</a:t>
            </a:r>
            <a:r>
              <a:rPr lang="id-ID" dirty="0" smtClean="0"/>
              <a:t>embimbing </a:t>
            </a:r>
            <a:r>
              <a:rPr lang="id-ID" dirty="0"/>
              <a:t>mahasiswa dalam menyusun perangkat pembel­ajar­an </a:t>
            </a:r>
            <a:endParaRPr lang="en-US" dirty="0" smtClean="0"/>
          </a:p>
          <a:p>
            <a:r>
              <a:rPr lang="en-US" dirty="0" err="1" smtClean="0"/>
              <a:t>Memberikan</a:t>
            </a:r>
            <a:r>
              <a:rPr lang="en-US" dirty="0" smtClean="0"/>
              <a:t> </a:t>
            </a:r>
            <a:r>
              <a:rPr lang="en-US" dirty="0" err="1"/>
              <a:t>supervisi</a:t>
            </a:r>
            <a:r>
              <a:rPr lang="en-US" dirty="0"/>
              <a:t> </a:t>
            </a:r>
            <a:r>
              <a:rPr lang="en-US" dirty="0" err="1"/>
              <a:t>untuk</a:t>
            </a:r>
            <a:r>
              <a:rPr lang="en-US" dirty="0"/>
              <a:t> </a:t>
            </a:r>
            <a:r>
              <a:rPr lang="en-US" dirty="0" err="1"/>
              <a:t>kegiatan</a:t>
            </a:r>
            <a:r>
              <a:rPr lang="en-US" dirty="0"/>
              <a:t> </a:t>
            </a:r>
            <a:r>
              <a:rPr lang="en-US" dirty="0" err="1"/>
              <a:t>praktik</a:t>
            </a:r>
            <a:r>
              <a:rPr lang="en-US" dirty="0"/>
              <a:t> </a:t>
            </a:r>
            <a:r>
              <a:rPr lang="en-US" dirty="0" err="1"/>
              <a:t>pembelajaran</a:t>
            </a:r>
            <a:r>
              <a:rPr lang="en-US" dirty="0"/>
              <a:t> peer teaching</a:t>
            </a:r>
          </a:p>
          <a:p>
            <a:r>
              <a:rPr lang="en-US" dirty="0" err="1"/>
              <a:t>Melatih</a:t>
            </a:r>
            <a:r>
              <a:rPr lang="en-US" dirty="0"/>
              <a:t> </a:t>
            </a:r>
            <a:r>
              <a:rPr lang="en-US" dirty="0" err="1"/>
              <a:t>mahasiswa</a:t>
            </a:r>
            <a:r>
              <a:rPr lang="en-US" dirty="0"/>
              <a:t> </a:t>
            </a:r>
            <a:r>
              <a:rPr lang="en-US" dirty="0" err="1"/>
              <a:t>melakukan</a:t>
            </a:r>
            <a:r>
              <a:rPr lang="en-US" dirty="0"/>
              <a:t> Lesson Study (Min 1 kali)</a:t>
            </a:r>
          </a:p>
          <a:p>
            <a:r>
              <a:rPr lang="id-ID" dirty="0" smtClean="0"/>
              <a:t>Menilai </a:t>
            </a:r>
            <a:r>
              <a:rPr lang="id-ID" dirty="0"/>
              <a:t>pelaksanaan </a:t>
            </a:r>
            <a:r>
              <a:rPr lang="en-US" dirty="0" smtClean="0"/>
              <a:t>K</a:t>
            </a:r>
            <a:r>
              <a:rPr lang="id-ID" dirty="0" smtClean="0"/>
              <a:t>PL </a:t>
            </a:r>
            <a:r>
              <a:rPr lang="id-ID" dirty="0"/>
              <a:t>I.</a:t>
            </a:r>
            <a:endParaRPr lang="en-US" b="1" dirty="0"/>
          </a:p>
          <a:p>
            <a:pPr marL="0" indent="0">
              <a:buNone/>
            </a:pPr>
            <a:endParaRPr lang="en-US" dirty="0"/>
          </a:p>
        </p:txBody>
      </p:sp>
    </p:spTree>
    <p:extLst>
      <p:ext uri="{BB962C8B-B14F-4D97-AF65-F5344CB8AC3E}">
        <p14:creationId xmlns:p14="http://schemas.microsoft.com/office/powerpoint/2010/main" val="3980277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Penilaian</a:t>
            </a:r>
            <a:r>
              <a:rPr lang="en-US" dirty="0" smtClean="0"/>
              <a:t> KPL I</a:t>
            </a:r>
            <a:endParaRPr lang="en-US" dirty="0"/>
          </a:p>
        </p:txBody>
      </p:sp>
      <p:sp>
        <p:nvSpPr>
          <p:cNvPr id="3" name="Content Placeholder 2"/>
          <p:cNvSpPr>
            <a:spLocks noGrp="1"/>
          </p:cNvSpPr>
          <p:nvPr>
            <p:ph sz="quarter" idx="1"/>
          </p:nvPr>
        </p:nvSpPr>
        <p:spPr>
          <a:xfrm>
            <a:off x="914400" y="1447800"/>
            <a:ext cx="7391400" cy="838200"/>
          </a:xfrm>
        </p:spPr>
        <p:txBody>
          <a:bodyPr>
            <a:normAutofit lnSpcReduction="10000"/>
          </a:bodyPr>
          <a:lstStyle/>
          <a:p>
            <a:r>
              <a:rPr lang="id-ID" dirty="0"/>
              <a:t>S1	</a:t>
            </a:r>
            <a:r>
              <a:rPr lang="id-ID" dirty="0" smtClean="0"/>
              <a:t>=</a:t>
            </a:r>
            <a:r>
              <a:rPr lang="en-US" dirty="0" smtClean="0"/>
              <a:t> </a:t>
            </a:r>
            <a:r>
              <a:rPr lang="id-ID" dirty="0" smtClean="0"/>
              <a:t>Nilai </a:t>
            </a:r>
            <a:r>
              <a:rPr lang="id-ID" dirty="0">
                <a:hlinkClick r:id="rId2" action="ppaction://hlinkfile"/>
              </a:rPr>
              <a:t>Kemampuan</a:t>
            </a:r>
            <a:r>
              <a:rPr lang="id-ID" dirty="0"/>
              <a:t> Penyusunan Perangkat Pembelajaran pada </a:t>
            </a:r>
            <a:r>
              <a:rPr lang="en-US" dirty="0" smtClean="0"/>
              <a:t>K</a:t>
            </a:r>
            <a:r>
              <a:rPr lang="id-ID" dirty="0" smtClean="0"/>
              <a:t>PL </a:t>
            </a:r>
            <a:r>
              <a:rPr lang="id-ID" dirty="0" smtClean="0"/>
              <a:t>I</a:t>
            </a:r>
            <a:endParaRPr lang="en-US" dirty="0"/>
          </a:p>
        </p:txBody>
      </p:sp>
      <p:sp>
        <p:nvSpPr>
          <p:cNvPr id="4" name="Content Placeholder 2"/>
          <p:cNvSpPr txBox="1">
            <a:spLocks/>
          </p:cNvSpPr>
          <p:nvPr/>
        </p:nvSpPr>
        <p:spPr>
          <a:xfrm>
            <a:off x="914400" y="4038600"/>
            <a:ext cx="7772400" cy="6858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id-ID" dirty="0" smtClean="0"/>
              <a:t>S3</a:t>
            </a:r>
            <a:r>
              <a:rPr lang="id-ID" baseline="-25000" dirty="0" smtClean="0"/>
              <a:t> </a:t>
            </a:r>
            <a:r>
              <a:rPr lang="id-ID" dirty="0" smtClean="0"/>
              <a:t>	= Nilai Sikap/Perilaku Mahasiswa selama </a:t>
            </a:r>
            <a:r>
              <a:rPr lang="en-US" dirty="0" smtClean="0"/>
              <a:t>K</a:t>
            </a:r>
            <a:r>
              <a:rPr lang="id-ID" dirty="0" smtClean="0"/>
              <a:t>PL </a:t>
            </a:r>
            <a:r>
              <a:rPr lang="id-ID" dirty="0" smtClean="0"/>
              <a:t>I</a:t>
            </a:r>
            <a:endParaRPr lang="en-US" dirty="0" smtClean="0"/>
          </a:p>
          <a:p>
            <a:pPr marL="0" indent="0">
              <a:buFont typeface="Wingdings 2"/>
              <a:buNone/>
            </a:pPr>
            <a:endParaRPr lang="en-US" dirty="0"/>
          </a:p>
        </p:txBody>
      </p:sp>
      <p:sp>
        <p:nvSpPr>
          <p:cNvPr id="5" name="Content Placeholder 2"/>
          <p:cNvSpPr txBox="1">
            <a:spLocks/>
          </p:cNvSpPr>
          <p:nvPr/>
        </p:nvSpPr>
        <p:spPr>
          <a:xfrm>
            <a:off x="914400" y="2743200"/>
            <a:ext cx="7772400" cy="1036638"/>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id-ID" dirty="0" smtClean="0"/>
              <a:t>S2	= Nilai Kemampuan Melaksanakan Praktik Pembelajaran pada </a:t>
            </a:r>
            <a:r>
              <a:rPr lang="en-US" dirty="0" smtClean="0"/>
              <a:t>K</a:t>
            </a:r>
            <a:r>
              <a:rPr lang="id-ID" dirty="0" smtClean="0"/>
              <a:t>PL </a:t>
            </a:r>
            <a:r>
              <a:rPr lang="id-ID" dirty="0" smtClean="0"/>
              <a:t>I</a:t>
            </a:r>
            <a:endParaRPr lang="en-US" dirty="0" smtClean="0"/>
          </a:p>
          <a:p>
            <a:pPr marL="0" indent="0">
              <a:buFont typeface="Wingdings 2"/>
              <a:buNone/>
            </a:pPr>
            <a:endParaRPr lang="en-US" dirty="0"/>
          </a:p>
        </p:txBody>
      </p:sp>
      <p:sp>
        <p:nvSpPr>
          <p:cNvPr id="6" name="Content Placeholder 2"/>
          <p:cNvSpPr txBox="1">
            <a:spLocks/>
          </p:cNvSpPr>
          <p:nvPr/>
        </p:nvSpPr>
        <p:spPr>
          <a:xfrm>
            <a:off x="903027" y="4953000"/>
            <a:ext cx="7772400" cy="685800"/>
          </a:xfrm>
          <a:prstGeom prst="rect">
            <a:avLst/>
          </a:prstGeom>
        </p:spPr>
        <p:txBody>
          <a:bodyPr vert="horz">
            <a:normAutofit fontScale="92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dirty="0" err="1" smtClean="0"/>
              <a:t>Nilai</a:t>
            </a:r>
            <a:r>
              <a:rPr lang="en-US" dirty="0" smtClean="0"/>
              <a:t> </a:t>
            </a:r>
            <a:r>
              <a:rPr lang="en-US" dirty="0" err="1" smtClean="0"/>
              <a:t>KPL</a:t>
            </a:r>
            <a:r>
              <a:rPr lang="en-US" dirty="0" smtClean="0"/>
              <a:t> I </a:t>
            </a:r>
            <a:r>
              <a:rPr lang="en-US" dirty="0" err="1" smtClean="0"/>
              <a:t>mohon</a:t>
            </a:r>
            <a:r>
              <a:rPr lang="en-US" dirty="0" smtClean="0"/>
              <a:t> </a:t>
            </a:r>
            <a:r>
              <a:rPr lang="en-US" dirty="0" err="1" smtClean="0"/>
              <a:t>segera</a:t>
            </a:r>
            <a:r>
              <a:rPr lang="en-US" dirty="0" smtClean="0"/>
              <a:t> </a:t>
            </a:r>
            <a:r>
              <a:rPr lang="en-US" dirty="0" err="1" smtClean="0"/>
              <a:t>diunggah</a:t>
            </a:r>
            <a:r>
              <a:rPr lang="en-US" dirty="0" smtClean="0"/>
              <a:t> </a:t>
            </a:r>
            <a:r>
              <a:rPr lang="en-US" dirty="0" err="1" smtClean="0"/>
              <a:t>ke</a:t>
            </a:r>
            <a:r>
              <a:rPr lang="en-US" dirty="0" smtClean="0"/>
              <a:t> </a:t>
            </a:r>
            <a:r>
              <a:rPr lang="en-US" dirty="0" err="1" smtClean="0"/>
              <a:t>siakad</a:t>
            </a:r>
            <a:r>
              <a:rPr lang="en-US" dirty="0" smtClean="0"/>
              <a:t> </a:t>
            </a:r>
            <a:r>
              <a:rPr lang="en-US" dirty="0" err="1" smtClean="0"/>
              <a:t>sebagai</a:t>
            </a:r>
            <a:r>
              <a:rPr lang="en-US" dirty="0" smtClean="0"/>
              <a:t> </a:t>
            </a:r>
            <a:r>
              <a:rPr lang="en-US" dirty="0" err="1" smtClean="0"/>
              <a:t>dasar</a:t>
            </a:r>
            <a:r>
              <a:rPr lang="en-US" dirty="0" smtClean="0"/>
              <a:t> </a:t>
            </a:r>
            <a:r>
              <a:rPr lang="en-US" dirty="0" err="1" smtClean="0"/>
              <a:t>untuk</a:t>
            </a:r>
            <a:r>
              <a:rPr lang="en-US" dirty="0" smtClean="0"/>
              <a:t> </a:t>
            </a:r>
            <a:r>
              <a:rPr lang="en-US" dirty="0" err="1" smtClean="0"/>
              <a:t>memutuskan</a:t>
            </a:r>
            <a:r>
              <a:rPr lang="en-US" dirty="0" smtClean="0"/>
              <a:t> </a:t>
            </a:r>
            <a:r>
              <a:rPr lang="en-US" dirty="0" err="1" smtClean="0"/>
              <a:t>boleh</a:t>
            </a:r>
            <a:r>
              <a:rPr lang="en-US" dirty="0" smtClean="0"/>
              <a:t> </a:t>
            </a:r>
            <a:r>
              <a:rPr lang="en-US" dirty="0" err="1" smtClean="0"/>
              <a:t>tidaknya</a:t>
            </a:r>
            <a:r>
              <a:rPr lang="en-US" dirty="0" smtClean="0"/>
              <a:t> </a:t>
            </a:r>
            <a:r>
              <a:rPr lang="en-US" dirty="0" err="1" smtClean="0"/>
              <a:t>mahasiswa</a:t>
            </a:r>
            <a:r>
              <a:rPr lang="en-US" dirty="0" smtClean="0"/>
              <a:t> </a:t>
            </a:r>
            <a:r>
              <a:rPr lang="en-US" dirty="0" err="1" smtClean="0"/>
              <a:t>mengikuti</a:t>
            </a:r>
            <a:r>
              <a:rPr lang="en-US" dirty="0" smtClean="0"/>
              <a:t> </a:t>
            </a:r>
            <a:r>
              <a:rPr lang="en-US" dirty="0" err="1" smtClean="0"/>
              <a:t>KPL</a:t>
            </a:r>
            <a:r>
              <a:rPr lang="en-US" dirty="0" smtClean="0"/>
              <a:t> II</a:t>
            </a:r>
            <a:endParaRPr lang="en-US" dirty="0" smtClean="0"/>
          </a:p>
          <a:p>
            <a:pPr marL="0" indent="0">
              <a:buFont typeface="Wingdings 2"/>
              <a:buNone/>
            </a:pPr>
            <a:endParaRPr lang="en-US" dirty="0"/>
          </a:p>
        </p:txBody>
      </p:sp>
    </p:spTree>
    <p:extLst>
      <p:ext uri="{BB962C8B-B14F-4D97-AF65-F5344CB8AC3E}">
        <p14:creationId xmlns:p14="http://schemas.microsoft.com/office/powerpoint/2010/main" val="32206322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976</TotalTime>
  <Words>678</Words>
  <Application>Microsoft Office PowerPoint</Application>
  <PresentationFormat>On-screen Show (4:3)</PresentationFormat>
  <Paragraphs>133</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Microsoft YaHei</vt:lpstr>
      <vt:lpstr>Calibri</vt:lpstr>
      <vt:lpstr>Franklin Gothic Book</vt:lpstr>
      <vt:lpstr>Perpetua</vt:lpstr>
      <vt:lpstr>Times New Roman</vt:lpstr>
      <vt:lpstr>Wingdings 2</vt:lpstr>
      <vt:lpstr>Equity</vt:lpstr>
      <vt:lpstr>PEMBEKALAN KPL  BAGI DOSEN PEMBIMBING KPL</vt:lpstr>
      <vt:lpstr>Hakekat KPL</vt:lpstr>
      <vt:lpstr>Dasar Hukum KPL : Pedoman Pendidikan UM</vt:lpstr>
      <vt:lpstr>PERKEMBANGAN JUMLAH PESERTA KPL</vt:lpstr>
      <vt:lpstr>JENIS SEKOLAH YANG DIGUNAKAN SMT GASAL 2016/2017</vt:lpstr>
      <vt:lpstr>PROSES KPL</vt:lpstr>
      <vt:lpstr>Kriteria Dosen Pembimbing</vt:lpstr>
      <vt:lpstr>Tugas DP pada KPL I</vt:lpstr>
      <vt:lpstr>Penilaian KPL I</vt:lpstr>
      <vt:lpstr>Tugas DP pada KPL II</vt:lpstr>
      <vt:lpstr>Penilaian KPL II</vt:lpstr>
      <vt:lpstr>JADWAL PENTING</vt:lpstr>
      <vt:lpstr>Pengantaran KPL II</vt:lpstr>
      <vt:lpstr>Pembimbingan KPL II</vt:lpstr>
      <vt:lpstr>Lain-lain</vt:lpstr>
      <vt:lpstr>TERIMAKASIH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RAPAT KOORDINASI   KAJIAN DAN PRAKTIK LAPANGAN</dc:title>
  <dc:creator>ENDANG</dc:creator>
  <cp:lastModifiedBy>rudi</cp:lastModifiedBy>
  <cp:revision>77</cp:revision>
  <dcterms:created xsi:type="dcterms:W3CDTF">2015-05-18T07:29:32Z</dcterms:created>
  <dcterms:modified xsi:type="dcterms:W3CDTF">2016-07-14T00:42:25Z</dcterms:modified>
</cp:coreProperties>
</file>